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2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09" r:id="rId54"/>
    <p:sldId id="310" r:id="rId55"/>
    <p:sldId id="311" r:id="rId56"/>
    <p:sldId id="312" r:id="rId57"/>
    <p:sldId id="313" r:id="rId58"/>
    <p:sldId id="314" r:id="rId59"/>
    <p:sldId id="315" r:id="rId60"/>
    <p:sldId id="316" r:id="rId61"/>
    <p:sldId id="317" r:id="rId62"/>
    <p:sldId id="318" r:id="rId63"/>
    <p:sldId id="319" r:id="rId64"/>
    <p:sldId id="320" r:id="rId65"/>
    <p:sldId id="321" r:id="rId66"/>
    <p:sldId id="322" r:id="rId67"/>
    <p:sldId id="323" r:id="rId68"/>
    <p:sldId id="324" r:id="rId69"/>
    <p:sldId id="325" r:id="rId70"/>
    <p:sldId id="326" r:id="rId71"/>
    <p:sldId id="327" r:id="rId72"/>
    <p:sldId id="328" r:id="rId73"/>
    <p:sldId id="329" r:id="rId74"/>
    <p:sldId id="330" r:id="rId75"/>
    <p:sldId id="331" r:id="rId76"/>
    <p:sldId id="332" r:id="rId77"/>
    <p:sldId id="333" r:id="rId78"/>
    <p:sldId id="334" r:id="rId79"/>
    <p:sldId id="335" r:id="rId80"/>
    <p:sldId id="336" r:id="rId81"/>
    <p:sldId id="337" r:id="rId82"/>
    <p:sldId id="338" r:id="rId83"/>
    <p:sldId id="339" r:id="rId84"/>
    <p:sldId id="340" r:id="rId85"/>
    <p:sldId id="341" r:id="rId86"/>
    <p:sldId id="342" r:id="rId87"/>
    <p:sldId id="343" r:id="rId88"/>
    <p:sldId id="344" r:id="rId89"/>
    <p:sldId id="345" r:id="rId90"/>
    <p:sldId id="346" r:id="rId91"/>
    <p:sldId id="347" r:id="rId92"/>
    <p:sldId id="348" r:id="rId93"/>
    <p:sldId id="349" r:id="rId94"/>
    <p:sldId id="350" r:id="rId95"/>
    <p:sldId id="351" r:id="rId96"/>
    <p:sldId id="352" r:id="rId97"/>
    <p:sldId id="353" r:id="rId98"/>
    <p:sldId id="354" r:id="rId99"/>
    <p:sldId id="355" r:id="rId100"/>
    <p:sldId id="356" r:id="rId101"/>
    <p:sldId id="357" r:id="rId102"/>
    <p:sldId id="358" r:id="rId103"/>
    <p:sldId id="359" r:id="rId104"/>
    <p:sldId id="360" r:id="rId105"/>
    <p:sldId id="361" r:id="rId106"/>
    <p:sldId id="362" r:id="rId107"/>
    <p:sldId id="363" r:id="rId108"/>
    <p:sldId id="364" r:id="rId109"/>
    <p:sldId id="365" r:id="rId110"/>
    <p:sldId id="366" r:id="rId111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notesMaster" Target="notesMasters/notesMaster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presProps" Target="presProps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theme" Target="theme/theme1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zaglavlj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r-Latn-RS"/>
          </a:p>
        </p:txBody>
      </p:sp>
      <p:sp>
        <p:nvSpPr>
          <p:cNvPr id="3" name="Čuvar mesta za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EB652E-2EF1-42E0-87E3-E605EF72A8E8}" type="datetimeFigureOut">
              <a:rPr lang="sr-Latn-RS" smtClean="0"/>
              <a:t>1.2.2021.</a:t>
            </a:fld>
            <a:endParaRPr lang="sr-Latn-RS"/>
          </a:p>
        </p:txBody>
      </p:sp>
      <p:sp>
        <p:nvSpPr>
          <p:cNvPr id="4" name="Čuvar mesta za sliku na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r-Latn-RS"/>
          </a:p>
        </p:txBody>
      </p:sp>
      <p:sp>
        <p:nvSpPr>
          <p:cNvPr id="5" name="Čuvar mesta za napomen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sr-Latn-RS"/>
          </a:p>
        </p:txBody>
      </p:sp>
      <p:sp>
        <p:nvSpPr>
          <p:cNvPr id="6" name="Čuvar mesta za podnožj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r-Latn-RS"/>
          </a:p>
        </p:txBody>
      </p:sp>
      <p:sp>
        <p:nvSpPr>
          <p:cNvPr id="7" name="Čuvar mesta za broj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2FEBCC-9650-496F-BA7A-B51E5EE8BCEB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977333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67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sr-Latn-RS" smtClean="0"/>
          </a:p>
        </p:txBody>
      </p:sp>
      <p:sp>
        <p:nvSpPr>
          <p:cNvPr id="1167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100DCAD-BE18-4656-BE51-24D912013C66}" type="slidenum">
              <a:rPr lang="en-US" altLang="sr-Latn-R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110</a:t>
            </a:fld>
            <a:endParaRPr lang="en-US" altLang="sr-Latn-R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82002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 slaj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sr-Latn-CS" smtClean="0"/>
              <a:t>Kliknite i uredite naslov mastera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r-Latn-CS" smtClean="0"/>
              <a:t>Kliknite i uredite stil podnaslova mastera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0C8E5940-5F04-4F5E-A6E6-8DA0DF11E3E5}" type="datetimeFigureOut">
              <a:rPr lang="sr-Latn-RS" smtClean="0"/>
              <a:t>1.2.2021.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6A307783-2BF3-45C2-905C-D73DD97E7615}" type="slidenum">
              <a:rPr lang="sr-Latn-RS" smtClean="0"/>
              <a:t>‹#›</a:t>
            </a:fld>
            <a:endParaRPr lang="sr-Latn-R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2473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ska slika sa nat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sr-Latn-CS" smtClean="0"/>
              <a:t>Kliknite i uredite naslov mastera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sr-Latn-CS" smtClean="0"/>
              <a:t>Kliknite na ikonu i dodajte sliku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r-Latn-CS" smtClean="0"/>
              <a:t>Kliknite i uredite tekst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E5940-5F04-4F5E-A6E6-8DA0DF11E3E5}" type="datetimeFigureOut">
              <a:rPr lang="sr-Latn-RS" smtClean="0"/>
              <a:t>1.2.2021.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07783-2BF3-45C2-905C-D73DD97E7615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3132406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slov i nat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sr-Latn-CS" smtClean="0"/>
              <a:t>Kliknite i uredite naslov mastera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r-Latn-CS" smtClean="0"/>
              <a:t>Kliknite i uredite tekst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E5940-5F04-4F5E-A6E6-8DA0DF11E3E5}" type="datetimeFigureOut">
              <a:rPr lang="sr-Latn-RS" smtClean="0"/>
              <a:t>1.2.2021.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07783-2BF3-45C2-905C-D73DD97E7615}" type="slidenum">
              <a:rPr lang="sr-Latn-RS" smtClean="0"/>
              <a:t>‹#›</a:t>
            </a:fld>
            <a:endParaRPr lang="sr-Latn-R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94526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 sa nat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sr-Latn-CS" smtClean="0"/>
              <a:t>Kliknite i uredite naslov mastera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r-Latn-CS" smtClean="0"/>
              <a:t>Kliknite i uredite tekst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r-Latn-CS" smtClean="0"/>
              <a:t>Kliknite i uredite tekst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E5940-5F04-4F5E-A6E6-8DA0DF11E3E5}" type="datetimeFigureOut">
              <a:rPr lang="sr-Latn-RS" smtClean="0"/>
              <a:t>1.2.2021.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07783-2BF3-45C2-905C-D73DD97E7615}" type="slidenum">
              <a:rPr lang="sr-Latn-RS" smtClean="0"/>
              <a:t>‹#›</a:t>
            </a:fld>
            <a:endParaRPr lang="sr-Latn-R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05004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ica sa ime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sr-Latn-CS" smtClean="0"/>
              <a:t>Kliknite i uredite naslov mastera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r-Latn-CS" smtClean="0"/>
              <a:t>Kliknite i uredite tekst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E5940-5F04-4F5E-A6E6-8DA0DF11E3E5}" type="datetimeFigureOut">
              <a:rPr lang="sr-Latn-RS" smtClean="0"/>
              <a:t>1.2.2021.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07783-2BF3-45C2-905C-D73DD97E7615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5417337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ica sa ponuđenim ime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sr-Latn-CS" smtClean="0"/>
              <a:t>Kliknite i uredite naslov mastera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r-Latn-CS" smtClean="0"/>
              <a:t>Kliknite i uredite tekst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r-Latn-CS" smtClean="0"/>
              <a:t>Kliknite i uredite tekst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E5940-5F04-4F5E-A6E6-8DA0DF11E3E5}" type="datetimeFigureOut">
              <a:rPr lang="sr-Latn-RS" smtClean="0"/>
              <a:t>1.2.2021.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07783-2BF3-45C2-905C-D73DD97E7615}" type="slidenum">
              <a:rPr lang="sr-Latn-RS" smtClean="0"/>
              <a:t>‹#›</a:t>
            </a:fld>
            <a:endParaRPr lang="sr-Latn-R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60925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čno ili netač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sr-Latn-CS" smtClean="0"/>
              <a:t>Kliknite i uredite naslov mastera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r-Latn-CS" smtClean="0"/>
              <a:t>Kliknite i uredite tekst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r-Latn-CS" smtClean="0"/>
              <a:t>Kliknite i uredite tekst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E5940-5F04-4F5E-A6E6-8DA0DF11E3E5}" type="datetimeFigureOut">
              <a:rPr lang="sr-Latn-RS" smtClean="0"/>
              <a:t>1.2.2021.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07783-2BF3-45C2-905C-D73DD97E7615}" type="slidenum">
              <a:rPr lang="sr-Latn-RS" smtClean="0"/>
              <a:t>‹#›</a:t>
            </a:fld>
            <a:endParaRPr lang="sr-Latn-R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6902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vertikaln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sr-Latn-CS" smtClean="0"/>
              <a:t>Kliknite i uredite naslov mastera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E5940-5F04-4F5E-A6E6-8DA0DF11E3E5}" type="datetimeFigureOut">
              <a:rPr lang="sr-Latn-RS" smtClean="0"/>
              <a:t>1.2.2021.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07783-2BF3-45C2-905C-D73DD97E7615}" type="slidenum">
              <a:rPr lang="sr-Latn-RS" smtClean="0"/>
              <a:t>‹#›</a:t>
            </a:fld>
            <a:endParaRPr lang="sr-Latn-R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77963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n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sr-Latn-CS" smtClean="0"/>
              <a:t>Kliknite i uredite naslov mastera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E5940-5F04-4F5E-A6E6-8DA0DF11E3E5}" type="datetimeFigureOut">
              <a:rPr lang="sr-Latn-RS" smtClean="0"/>
              <a:t>1.2.2021.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07783-2BF3-45C2-905C-D73DD97E7615}" type="slidenum">
              <a:rPr lang="sr-Latn-RS" smtClean="0"/>
              <a:t>‹#›</a:t>
            </a:fld>
            <a:endParaRPr lang="sr-Latn-R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5550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smtClean="0"/>
              <a:t>Kliknite i uredite naslov mastera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E5940-5F04-4F5E-A6E6-8DA0DF11E3E5}" type="datetimeFigureOut">
              <a:rPr lang="sr-Latn-RS" smtClean="0"/>
              <a:t>1.2.2021.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07783-2BF3-45C2-905C-D73DD97E7615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939393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sr-Latn-CS" smtClean="0"/>
              <a:t>Kliknite i uredite naslov mastera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r-Latn-CS" smtClean="0"/>
              <a:t>Kliknite i uredite tekst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E5940-5F04-4F5E-A6E6-8DA0DF11E3E5}" type="datetimeFigureOut">
              <a:rPr lang="sr-Latn-RS" smtClean="0"/>
              <a:t>1.2.2021.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07783-2BF3-45C2-905C-D73DD97E7615}" type="slidenum">
              <a:rPr lang="sr-Latn-RS" smtClean="0"/>
              <a:t>‹#›</a:t>
            </a:fld>
            <a:endParaRPr lang="sr-Latn-R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3025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smtClean="0"/>
              <a:t>Kliknite i uredite naslov mastera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E5940-5F04-4F5E-A6E6-8DA0DF11E3E5}" type="datetimeFigureOut">
              <a:rPr lang="sr-Latn-RS" smtClean="0"/>
              <a:t>1.2.2021.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07783-2BF3-45C2-905C-D73DD97E7615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646723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eđen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Latn-CS" smtClean="0"/>
              <a:t>Kliknite i uredite naslov mastera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r-Latn-CS" smtClean="0"/>
              <a:t>Kliknite i uredite tekst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r-Latn-CS" smtClean="0"/>
              <a:t>Kliknite i uredite tekst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E5940-5F04-4F5E-A6E6-8DA0DF11E3E5}" type="datetimeFigureOut">
              <a:rPr lang="sr-Latn-RS" smtClean="0"/>
              <a:t>1.2.2021.</a:t>
            </a:fld>
            <a:endParaRPr lang="sr-Latn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07783-2BF3-45C2-905C-D73DD97E7615}" type="slidenum">
              <a:rPr lang="sr-Latn-RS" smtClean="0"/>
              <a:t>‹#›</a:t>
            </a:fld>
            <a:endParaRPr lang="sr-Latn-R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53902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smtClean="0"/>
              <a:t>Kliknite i uredite naslov mastera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E5940-5F04-4F5E-A6E6-8DA0DF11E3E5}" type="datetimeFigureOut">
              <a:rPr lang="sr-Latn-RS" smtClean="0"/>
              <a:t>1.2.2021.</a:t>
            </a:fld>
            <a:endParaRPr lang="sr-Latn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07783-2BF3-45C2-905C-D73DD97E7615}" type="slidenum">
              <a:rPr lang="sr-Latn-RS" smtClean="0"/>
              <a:t>‹#›</a:t>
            </a:fld>
            <a:endParaRPr lang="sr-Latn-R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23713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E5940-5F04-4F5E-A6E6-8DA0DF11E3E5}" type="datetimeFigureOut">
              <a:rPr lang="sr-Latn-RS" smtClean="0"/>
              <a:t>1.2.2021.</a:t>
            </a:fld>
            <a:endParaRPr lang="sr-Latn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07783-2BF3-45C2-905C-D73DD97E7615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274185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a nat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sr-Latn-CS" smtClean="0"/>
              <a:t>Kliknite i uredite naslov mastera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r-Latn-CS" smtClean="0"/>
              <a:t>Kliknite i uredite tekst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E5940-5F04-4F5E-A6E6-8DA0DF11E3E5}" type="datetimeFigureOut">
              <a:rPr lang="sr-Latn-RS" smtClean="0"/>
              <a:t>1.2.2021.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07783-2BF3-45C2-905C-D73DD97E7615}" type="slidenum">
              <a:rPr lang="sr-Latn-RS" smtClean="0"/>
              <a:t>‹#›</a:t>
            </a:fld>
            <a:endParaRPr lang="sr-Latn-R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0085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a nat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sr-Latn-CS" smtClean="0"/>
              <a:t>Kliknite i uredite naslov mastera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sr-Latn-CS" smtClean="0"/>
              <a:t>Kliknite na ikonu i dodajte sliku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r-Latn-CS" smtClean="0"/>
              <a:t>Kliknite i uredite tekst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E5940-5F04-4F5E-A6E6-8DA0DF11E3E5}" type="datetimeFigureOut">
              <a:rPr lang="sr-Latn-RS" smtClean="0"/>
              <a:t>1.2.2021.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07783-2BF3-45C2-905C-D73DD97E7615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464107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r-Latn-CS" smtClean="0"/>
              <a:t>Kliknite i uredite naslov mastera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C8E5940-5F04-4F5E-A6E6-8DA0DF11E3E5}" type="datetimeFigureOut">
              <a:rPr lang="sr-Latn-RS" smtClean="0"/>
              <a:t>1.2.2021.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A307783-2BF3-45C2-905C-D73DD97E7615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128931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ChangeArrowheads="1"/>
          </p:cNvSpPr>
          <p:nvPr/>
        </p:nvSpPr>
        <p:spPr bwMode="auto">
          <a:xfrm>
            <a:off x="1965279" y="801189"/>
            <a:ext cx="8017564" cy="3852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sr-Cyrl-RS" altLang="sr-Latn-R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ОСНОВНЕ СТРУКОВНЕ СТУДИЈЕ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sr-Cyrl-RS" altLang="sr-Latn-R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ЗДРАВСТВЕНА НЕГА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sr-Cyrl-RS" altLang="sr-Latn-R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ДОЦ. МИЛАН Р. РАДОВАНОВИЋ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sr-Cyrl-RS" altLang="sr-Latn-R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ПЕТНАЕСТА НЕДЕЉА НАСТАВЕ_ПРЕДАВАЊЕ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sr-Cyrl-RS" altLang="sr-Latn-R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НАСТАВНА ЈЕДИНИЦА </a:t>
            </a:r>
            <a:r>
              <a:rPr lang="sr-Latn-RS" altLang="sr-Latn-R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endParaRPr lang="sr-Cyrl-RS" altLang="sr-Latn-R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sr-Cyrl-RS" altLang="sr-Latn-R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sr-Latn-RS" altLang="sr-Latn-R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sr-Cyrl-RS" altLang="sr-Latn-R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sr-Latn-RS" altLang="sr-Latn-R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sr-Cyrl-RS" altLang="sr-Latn-RS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ОСНОВИ ЗДРАВСТВЕНЕ НЕГЕ </a:t>
            </a:r>
            <a:endParaRPr lang="sr-Cyrl-RS" altLang="sr-Latn-RS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sr-Cyrl-RS" altLang="sr-Latn-R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sr-Cyrl-RS" altLang="sr-Latn-RS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ИНТЕРНИСТИЧКИМ И ХИРУРШКИМ ГРАНАМА</a:t>
            </a:r>
            <a:endParaRPr lang="en-US" altLang="sr-Latn-RS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5889813"/>
      </p:ext>
    </p:extLst>
  </p:cSld>
  <p:clrMapOvr>
    <a:masterClrMapping/>
  </p:clrMapOvr>
  <p:transition spd="slow" advTm="18606">
    <p:cov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2238375" y="1428750"/>
            <a:ext cx="6324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sr-Cyrl-CS" altLang="sr-Latn-RS" sz="2000" b="1">
                <a:solidFill>
                  <a:srgbClr val="FF0000"/>
                </a:solidFill>
                <a:latin typeface="Arial" panose="020B0604020202020204" pitchFamily="34" charset="0"/>
              </a:rPr>
              <a:t>Нега новорођенчета</a:t>
            </a:r>
            <a:endParaRPr lang="en-US" altLang="sr-Latn-RS" sz="20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2166938" y="2000251"/>
            <a:ext cx="7848600" cy="387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Осетљиво на инфекцију коже, дигестивног и респираторног тракта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Особа која ге негује мора да буде здрава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Принципи антисепсе (прање руку, стерилизација материјала и посуда)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Проблеми фнкционалне незрелости, терморегулације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Склоност инфекцији, крварењу...  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Купање: Те воде 22-24, 3-5 минута, старија до 10 минута </a:t>
            </a:r>
          </a:p>
        </p:txBody>
      </p:sp>
    </p:spTree>
    <p:extLst>
      <p:ext uri="{BB962C8B-B14F-4D97-AF65-F5344CB8AC3E}">
        <p14:creationId xmlns:p14="http://schemas.microsoft.com/office/powerpoint/2010/main" val="1550683882"/>
      </p:ext>
    </p:extLst>
  </p:cSld>
  <p:clrMapOvr>
    <a:masterClrMapping/>
  </p:clrMapOvr>
  <p:transition spd="slow" advTm="37253">
    <p:cover/>
  </p:transition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Text Box 2"/>
          <p:cNvSpPr txBox="1">
            <a:spLocks noChangeArrowheads="1"/>
          </p:cNvSpPr>
          <p:nvPr/>
        </p:nvSpPr>
        <p:spPr bwMode="auto">
          <a:xfrm>
            <a:off x="1524000" y="1143000"/>
            <a:ext cx="9144000" cy="538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buClr>
                <a:srgbClr val="FFFF00"/>
              </a:buClr>
              <a:buSzTx/>
              <a:buFont typeface="Wingdings" panose="05000000000000000000" pitchFamily="2" charset="2"/>
              <a:buNone/>
            </a:pPr>
            <a:r>
              <a:rPr lang="en-US" altLang="sr-Latn-RS" sz="2000">
                <a:solidFill>
                  <a:srgbClr val="FF0000"/>
                </a:solidFill>
                <a:latin typeface="Arial" panose="020B0604020202020204" pitchFamily="34" charset="0"/>
              </a:rPr>
              <a:t>Изолација и превоз болесника</a:t>
            </a:r>
            <a:endParaRPr lang="sr-Cyrl-CS" altLang="sr-Latn-RS" sz="200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eaLnBrk="1" hangingPunct="1"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endParaRPr lang="en-US" altLang="sr-Latn-RS" sz="2000">
              <a:solidFill>
                <a:srgbClr val="FFFF00"/>
              </a:solidFill>
              <a:latin typeface="Arial" panose="020B0604020202020204" pitchFamily="34" charset="0"/>
            </a:endParaRPr>
          </a:p>
          <a:p>
            <a:pPr eaLnBrk="1" hangingPunct="1"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лица која болују од различитих заразних болести (колера, трбушн</a:t>
            </a:r>
            <a:r>
              <a:rPr lang="sr-Latn-CS" altLang="sr-Latn-RS" sz="2000">
                <a:latin typeface="Arial" panose="020B0604020202020204" pitchFamily="34" charset="0"/>
              </a:rPr>
              <a:t>и</a:t>
            </a:r>
            <a:r>
              <a:rPr lang="en-US" altLang="sr-Latn-RS" sz="2000">
                <a:latin typeface="Arial" panose="020B0604020202020204" pitchFamily="34" charset="0"/>
              </a:rPr>
              <a:t> тифус, менингококна болест, тетанус, лепра, беснило, крпељни енцефалитис, дечија парализа, дифтерија и др. ) изолују се и лече у установама за лечење заразних болести;</a:t>
            </a:r>
          </a:p>
          <a:p>
            <a:pPr eaLnBrk="1" hangingPunct="1"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обавезно се изолују и лица за која се сумња да болују од колере, куге, вирусних хеморагијских грозница или дифтерије;</a:t>
            </a:r>
          </a:p>
          <a:p>
            <a:pPr eaLnBrk="1" hangingPunct="1"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за кућну изолацију неопходни су следећи услови: посебна просторија, посебно лице које негује болесника, посебан прибор за јело и личну хигијену, дезинфекција, забрана посета оболелом;</a:t>
            </a:r>
          </a:p>
          <a:p>
            <a:pPr eaLnBrk="1" hangingPunct="1"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лица која су оболела или се сумња да су оболела од куге, антракса, пегавог тифуса, беснила, жуте грознице и других хеморагијских грозница могу се превозити само санитетским превозним средствима;</a:t>
            </a:r>
          </a:p>
          <a:p>
            <a:pPr eaLnBrk="1" hangingPunct="1"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лица оболела од других заразних болести могу се превозити другим превозним средствима, осим средствима градског саобраћаја.</a:t>
            </a:r>
          </a:p>
        </p:txBody>
      </p:sp>
    </p:spTree>
    <p:extLst>
      <p:ext uri="{BB962C8B-B14F-4D97-AF65-F5344CB8AC3E}">
        <p14:creationId xmlns:p14="http://schemas.microsoft.com/office/powerpoint/2010/main" val="3343483897"/>
      </p:ext>
    </p:extLst>
  </p:cSld>
  <p:clrMapOvr>
    <a:masterClrMapping/>
  </p:clrMapOvr>
  <p:transition spd="slow" advTm="31261">
    <p:cover/>
  </p:transition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Text Box 2"/>
          <p:cNvSpPr txBox="1">
            <a:spLocks noChangeArrowheads="1"/>
          </p:cNvSpPr>
          <p:nvPr/>
        </p:nvSpPr>
        <p:spPr bwMode="auto">
          <a:xfrm>
            <a:off x="2590800" y="1295401"/>
            <a:ext cx="7543800" cy="3139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50000"/>
              </a:spcBef>
              <a:buClr>
                <a:srgbClr val="FFFF00"/>
              </a:buClr>
              <a:buSzTx/>
              <a:buFont typeface="Wingdings" panose="05000000000000000000" pitchFamily="2" charset="2"/>
              <a:buNone/>
            </a:pPr>
            <a:r>
              <a:rPr lang="en-US" altLang="sr-Latn-RS" sz="2000">
                <a:solidFill>
                  <a:srgbClr val="FF0000"/>
                </a:solidFill>
                <a:latin typeface="Arial" panose="020B0604020202020204" pitchFamily="34" charset="0"/>
              </a:rPr>
              <a:t>Лечење болесника</a:t>
            </a:r>
            <a:endParaRPr lang="sr-Cyrl-CS" altLang="sr-Latn-RS" sz="200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eaLnBrk="1" hangingPunct="1">
              <a:lnSpc>
                <a:spcPct val="120000"/>
              </a:lnSpc>
              <a:spcBef>
                <a:spcPct val="5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endParaRPr lang="en-US" altLang="sr-Latn-RS" sz="2000">
              <a:solidFill>
                <a:srgbClr val="FFFF00"/>
              </a:solidFill>
              <a:latin typeface="Arial" panose="020B0604020202020204" pitchFamily="34" charset="0"/>
            </a:endParaRPr>
          </a:p>
          <a:p>
            <a:pPr eaLnBrk="1" hangingPunct="1">
              <a:lnSpc>
                <a:spcPct val="120000"/>
              </a:lnSpc>
              <a:spcBef>
                <a:spcPct val="5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лечење болесника одвија се у установама за лечење заразних болести или у стану, ако постоје услови за изолацију и лечење;</a:t>
            </a:r>
          </a:p>
          <a:p>
            <a:pPr eaLnBrk="1" hangingPunct="1">
              <a:lnSpc>
                <a:spcPct val="120000"/>
              </a:lnSpc>
              <a:spcBef>
                <a:spcPct val="5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лечење болесника треба да буде брзо и адекватно, применом савремених терапеутских средстава.</a:t>
            </a:r>
          </a:p>
        </p:txBody>
      </p:sp>
    </p:spTree>
    <p:extLst>
      <p:ext uri="{BB962C8B-B14F-4D97-AF65-F5344CB8AC3E}">
        <p14:creationId xmlns:p14="http://schemas.microsoft.com/office/powerpoint/2010/main" val="1441229146"/>
      </p:ext>
    </p:extLst>
  </p:cSld>
  <p:clrMapOvr>
    <a:masterClrMapping/>
  </p:clrMapOvr>
  <p:transition spd="slow" advTm="16777">
    <p:cover/>
  </p:transition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Text Box 2"/>
          <p:cNvSpPr txBox="1">
            <a:spLocks noChangeArrowheads="1"/>
          </p:cNvSpPr>
          <p:nvPr/>
        </p:nvSpPr>
        <p:spPr bwMode="auto">
          <a:xfrm>
            <a:off x="1738314" y="1214439"/>
            <a:ext cx="8929687" cy="532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FFFF00"/>
              </a:buClr>
              <a:buSzTx/>
              <a:buFont typeface="Wingdings" panose="05000000000000000000" pitchFamily="2" charset="2"/>
              <a:buNone/>
            </a:pPr>
            <a:r>
              <a:rPr lang="sr-Cyrl-CS" altLang="sr-Latn-RS" sz="2000">
                <a:solidFill>
                  <a:srgbClr val="FF0000"/>
                </a:solidFill>
                <a:latin typeface="Arial" panose="020B0604020202020204" pitchFamily="34" charset="0"/>
              </a:rPr>
              <a:t>Дезинфекција, дезинсекција и дератизација</a:t>
            </a:r>
          </a:p>
          <a:p>
            <a:pPr eaLnBrk="1" hangingPunct="1">
              <a:spcBef>
                <a:spcPct val="0"/>
              </a:spcBef>
              <a:buClr>
                <a:srgbClr val="FFFF00"/>
              </a:buClr>
              <a:buSzTx/>
              <a:buFont typeface="Wingdings" panose="05000000000000000000" pitchFamily="2" charset="2"/>
              <a:buNone/>
            </a:pPr>
            <a:endParaRPr lang="sr-Cyrl-CS" altLang="sr-Latn-RS" sz="2000">
              <a:solidFill>
                <a:srgbClr val="FFFF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дезинфекција се може обављати у току саме болести и по престанку болести (завршна);</a:t>
            </a:r>
          </a:p>
          <a:p>
            <a:pPr eaLnBrk="1" hangingPunct="1">
              <a:spcBef>
                <a:spcPct val="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дезинфекција у току болести се спроводи стално за време трајања болести и састоји се у дезинфекцији секрета и екскрета болесника као и предмета преко којих болест може да се пренесе;</a:t>
            </a:r>
          </a:p>
          <a:p>
            <a:pPr eaLnBrk="1" hangingPunct="1">
              <a:spcBef>
                <a:spcPct val="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завршна дезинфекција се спроводи једнократно и то после завршене хоспитализације или кућне изолације и обухвата дезинфекцију просторије у којој је болесник боравио и предемта у њој;</a:t>
            </a:r>
          </a:p>
          <a:p>
            <a:pPr eaLnBrk="1" hangingPunct="1">
              <a:spcBef>
                <a:spcPct val="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дезинсекција се спроводи над лицима и личним предметима и у стамбеним и другим просторијама и превозним средствима при појави трансмисивних болести (пегави тифус, куга, вашљивост, маларија);</a:t>
            </a:r>
          </a:p>
          <a:p>
            <a:pPr eaLnBrk="1" hangingPunct="1">
              <a:spcBef>
                <a:spcPct val="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дератизација је обавезна у насељима и околини насеља, у лукама, пристаништима, аеродромима, на бродовима и другим средствима јавног саобраћаја при појави куге или по другим епидемиолошким индикацијама.</a:t>
            </a:r>
            <a:endParaRPr lang="en-US" altLang="sr-Latn-RS" sz="20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4596013"/>
      </p:ext>
    </p:extLst>
  </p:cSld>
  <p:clrMapOvr>
    <a:masterClrMapping/>
  </p:clrMapOvr>
  <p:transition spd="slow" advTm="23373">
    <p:cover/>
  </p:transition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Text Box 2"/>
          <p:cNvSpPr txBox="1">
            <a:spLocks noChangeArrowheads="1"/>
          </p:cNvSpPr>
          <p:nvPr/>
        </p:nvSpPr>
        <p:spPr bwMode="auto">
          <a:xfrm>
            <a:off x="1738313" y="1428751"/>
            <a:ext cx="7924800" cy="5262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800100" indent="-34290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Clr>
                <a:srgbClr val="FFFF00"/>
              </a:buClr>
              <a:buSzTx/>
              <a:buFont typeface="Wingdings" panose="05000000000000000000" pitchFamily="2" charset="2"/>
              <a:buNone/>
            </a:pPr>
            <a:r>
              <a:rPr lang="sr-Cyrl-CS" altLang="sr-Latn-RS" sz="2000">
                <a:solidFill>
                  <a:srgbClr val="FF0000"/>
                </a:solidFill>
                <a:latin typeface="Arial" panose="020B0604020202020204" pitchFamily="34" charset="0"/>
              </a:rPr>
              <a:t>Контрола клицоноштва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Clr>
                <a:srgbClr val="FFFF00"/>
              </a:buClr>
              <a:buSzTx/>
              <a:buFont typeface="Wingdings" panose="05000000000000000000" pitchFamily="2" charset="2"/>
              <a:buNone/>
            </a:pPr>
            <a:endParaRPr lang="sr-Cyrl-CS" altLang="sr-Latn-RS" sz="2000">
              <a:solidFill>
                <a:srgbClr val="FFFF00"/>
              </a:solidFill>
              <a:latin typeface="Arial" panose="020B0604020202020204" pitchFamily="34" charset="0"/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контрола клицоноштва мора да се спроводи код свих лица која су прележала трбушни тифус, паратифус, бациларну дизентерију или салмонелозу.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код хроничног клицоноштва спроводе се следеће мере:</a:t>
            </a:r>
          </a:p>
          <a:p>
            <a:pPr lvl="1" eaLnBrk="1" hangingPunct="1">
              <a:lnSpc>
                <a:spcPct val="120000"/>
              </a:lnSpc>
              <a:spcBef>
                <a:spcPct val="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ü"/>
            </a:pPr>
            <a:r>
              <a:rPr lang="sr-Cyrl-CS" altLang="sr-Latn-RS" sz="2000">
                <a:latin typeface="Arial" panose="020B0604020202020204" pitchFamily="34" charset="0"/>
              </a:rPr>
              <a:t>обавезно лечење клицоноша;</a:t>
            </a:r>
          </a:p>
          <a:p>
            <a:pPr lvl="1" eaLnBrk="1" hangingPunct="1">
              <a:lnSpc>
                <a:spcPct val="120000"/>
              </a:lnSpc>
              <a:spcBef>
                <a:spcPct val="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ü"/>
            </a:pPr>
            <a:r>
              <a:rPr lang="sr-Cyrl-CS" altLang="sr-Latn-RS" sz="2000">
                <a:latin typeface="Arial" panose="020B0604020202020204" pitchFamily="34" charset="0"/>
              </a:rPr>
              <a:t>уклањање клицоноша са послова који су везани за производњу и промет животних намирница и снабдевање становништва водом за пиће;</a:t>
            </a:r>
          </a:p>
          <a:p>
            <a:pPr lvl="1" eaLnBrk="1" hangingPunct="1">
              <a:lnSpc>
                <a:spcPct val="120000"/>
              </a:lnSpc>
              <a:spcBef>
                <a:spcPct val="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ü"/>
            </a:pPr>
            <a:r>
              <a:rPr lang="sr-Cyrl-CS" altLang="sr-Latn-RS" sz="2000">
                <a:latin typeface="Arial" panose="020B0604020202020204" pitchFamily="34" charset="0"/>
              </a:rPr>
              <a:t>санирање водног објекта и нужника у кући клицоноша;</a:t>
            </a:r>
          </a:p>
          <a:p>
            <a:pPr lvl="1" eaLnBrk="1" hangingPunct="1">
              <a:lnSpc>
                <a:spcPct val="120000"/>
              </a:lnSpc>
              <a:spcBef>
                <a:spcPct val="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ü"/>
            </a:pPr>
            <a:r>
              <a:rPr lang="sr-Cyrl-CS" altLang="sr-Latn-RS" sz="2000">
                <a:latin typeface="Arial" panose="020B0604020202020204" pitchFamily="34" charset="0"/>
              </a:rPr>
              <a:t>здравствено просвећивање клицоноша;</a:t>
            </a:r>
          </a:p>
          <a:p>
            <a:pPr lvl="1" eaLnBrk="1" hangingPunct="1">
              <a:lnSpc>
                <a:spcPct val="120000"/>
              </a:lnSpc>
              <a:spcBef>
                <a:spcPct val="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ü"/>
            </a:pPr>
            <a:r>
              <a:rPr lang="sr-Cyrl-CS" altLang="sr-Latn-RS" sz="2000">
                <a:latin typeface="Arial" panose="020B0604020202020204" pitchFamily="34" charset="0"/>
              </a:rPr>
              <a:t>вакцинација и ревакцинација против трбушног тифуса чланова домаћинства у коме живи клицоноша.</a:t>
            </a:r>
            <a:endParaRPr lang="en-US" altLang="sr-Latn-RS" sz="20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3243648"/>
      </p:ext>
    </p:extLst>
  </p:cSld>
  <p:clrMapOvr>
    <a:masterClrMapping/>
  </p:clrMapOvr>
  <p:transition spd="slow" advTm="36421">
    <p:cover/>
  </p:transition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Text Box 2"/>
          <p:cNvSpPr txBox="1">
            <a:spLocks noChangeArrowheads="1"/>
          </p:cNvSpPr>
          <p:nvPr/>
        </p:nvSpPr>
        <p:spPr bwMode="auto">
          <a:xfrm>
            <a:off x="2738438" y="1357314"/>
            <a:ext cx="29400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sr-Cyrl-CS" altLang="sr-Latn-RS" sz="2000">
                <a:solidFill>
                  <a:srgbClr val="FF0000"/>
                </a:solidFill>
                <a:latin typeface="Arial" panose="020B0604020202020204" pitchFamily="34" charset="0"/>
              </a:rPr>
              <a:t>2. Мере према околини</a:t>
            </a:r>
            <a:endParaRPr lang="en-US" altLang="sr-Latn-RS" sz="20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09571" name="Text Box 3"/>
          <p:cNvSpPr txBox="1">
            <a:spLocks noChangeArrowheads="1"/>
          </p:cNvSpPr>
          <p:nvPr/>
        </p:nvSpPr>
        <p:spPr bwMode="auto">
          <a:xfrm>
            <a:off x="2667000" y="1905000"/>
            <a:ext cx="7315200" cy="436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40000"/>
              </a:lnSpc>
              <a:spcBef>
                <a:spcPct val="0"/>
              </a:spcBef>
              <a:buClrTx/>
              <a:buSzTx/>
              <a:buFontTx/>
              <a:buAutoNum type="alphaLcPeriod"/>
            </a:pPr>
            <a:r>
              <a:rPr lang="sr-Cyrl-CS" altLang="sr-Latn-RS" sz="2000">
                <a:latin typeface="Arial" panose="020B0604020202020204" pitchFamily="34" charset="0"/>
              </a:rPr>
              <a:t>Епидемиолошко истраживање болесника и клицоноша;</a:t>
            </a:r>
          </a:p>
          <a:p>
            <a:pPr eaLnBrk="1" hangingPunct="1">
              <a:lnSpc>
                <a:spcPct val="140000"/>
              </a:lnSpc>
              <a:spcBef>
                <a:spcPct val="0"/>
              </a:spcBef>
              <a:buClrTx/>
              <a:buSzTx/>
              <a:buFontTx/>
              <a:buAutoNum type="alphaLcPeriod"/>
            </a:pPr>
            <a:r>
              <a:rPr lang="sr-Cyrl-CS" altLang="sr-Latn-RS" sz="2000">
                <a:latin typeface="Arial" panose="020B0604020202020204" pitchFamily="34" charset="0"/>
              </a:rPr>
              <a:t>Здравствени назор над лицима која су била у директном контакту са болесником;</a:t>
            </a:r>
          </a:p>
          <a:p>
            <a:pPr eaLnBrk="1" hangingPunct="1">
              <a:lnSpc>
                <a:spcPct val="140000"/>
              </a:lnSpc>
              <a:spcBef>
                <a:spcPct val="0"/>
              </a:spcBef>
              <a:buClrTx/>
              <a:buSzTx/>
              <a:buFontTx/>
              <a:buAutoNum type="alphaLcPeriod"/>
            </a:pPr>
            <a:r>
              <a:rPr lang="sr-Cyrl-CS" altLang="sr-Latn-RS" sz="2000">
                <a:latin typeface="Arial" panose="020B0604020202020204" pitchFamily="34" charset="0"/>
              </a:rPr>
              <a:t>Карантин лица која су била у директном контакту са болесником од карантинских болести;</a:t>
            </a:r>
          </a:p>
          <a:p>
            <a:pPr eaLnBrk="1" hangingPunct="1">
              <a:lnSpc>
                <a:spcPct val="140000"/>
              </a:lnSpc>
              <a:spcBef>
                <a:spcPct val="0"/>
              </a:spcBef>
              <a:buClrTx/>
              <a:buSzTx/>
              <a:buFontTx/>
              <a:buAutoNum type="alphaLcPeriod"/>
            </a:pPr>
            <a:r>
              <a:rPr lang="sr-Cyrl-CS" altLang="sr-Latn-RS" sz="2000">
                <a:latin typeface="Arial" panose="020B0604020202020204" pitchFamily="34" charset="0"/>
              </a:rPr>
              <a:t>Заштита становништва имунопрофилаксом, серопрофилаксом или хемиопрофилаксом;</a:t>
            </a:r>
          </a:p>
          <a:p>
            <a:pPr eaLnBrk="1" hangingPunct="1">
              <a:lnSpc>
                <a:spcPct val="140000"/>
              </a:lnSpc>
              <a:spcBef>
                <a:spcPct val="0"/>
              </a:spcBef>
              <a:buClrTx/>
              <a:buSzTx/>
              <a:buFontTx/>
              <a:buAutoNum type="alphaLcPeriod"/>
            </a:pPr>
            <a:r>
              <a:rPr lang="sr-Cyrl-CS" altLang="sr-Latn-RS" sz="2000">
                <a:latin typeface="Arial" panose="020B0604020202020204" pitchFamily="34" charset="0"/>
              </a:rPr>
              <a:t>Хигијенске и санитарно-техничке мере;</a:t>
            </a:r>
          </a:p>
          <a:p>
            <a:pPr eaLnBrk="1" hangingPunct="1">
              <a:lnSpc>
                <a:spcPct val="140000"/>
              </a:lnSpc>
              <a:spcBef>
                <a:spcPct val="0"/>
              </a:spcBef>
              <a:buClrTx/>
              <a:buSzTx/>
              <a:buFontTx/>
              <a:buAutoNum type="alphaLcPeriod"/>
            </a:pPr>
            <a:r>
              <a:rPr lang="sr-Cyrl-CS" altLang="sr-Latn-RS" sz="2000">
                <a:latin typeface="Arial" panose="020B0604020202020204" pitchFamily="34" charset="0"/>
              </a:rPr>
              <a:t>Здравствено васпитање;</a:t>
            </a:r>
          </a:p>
          <a:p>
            <a:pPr eaLnBrk="1" hangingPunct="1">
              <a:lnSpc>
                <a:spcPct val="140000"/>
              </a:lnSpc>
              <a:spcBef>
                <a:spcPct val="0"/>
              </a:spcBef>
              <a:buClrTx/>
              <a:buSzTx/>
              <a:buFontTx/>
              <a:buAutoNum type="alphaLcPeriod"/>
            </a:pPr>
            <a:r>
              <a:rPr lang="sr-Cyrl-CS" altLang="sr-Latn-RS" sz="2000">
                <a:latin typeface="Arial" panose="020B0604020202020204" pitchFamily="34" charset="0"/>
              </a:rPr>
              <a:t>Остале мере.</a:t>
            </a:r>
            <a:endParaRPr lang="en-US" altLang="sr-Latn-RS" sz="20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9831394"/>
      </p:ext>
    </p:extLst>
  </p:cSld>
  <p:clrMapOvr>
    <a:masterClrMapping/>
  </p:clrMapOvr>
  <p:transition spd="slow" advTm="29810">
    <p:cover/>
  </p:transition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Text Box 2"/>
          <p:cNvSpPr txBox="1">
            <a:spLocks noChangeArrowheads="1"/>
          </p:cNvSpPr>
          <p:nvPr/>
        </p:nvSpPr>
        <p:spPr bwMode="auto">
          <a:xfrm>
            <a:off x="2024063" y="1714500"/>
            <a:ext cx="7772400" cy="421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60000"/>
              </a:spcBef>
              <a:buClr>
                <a:srgbClr val="FFFF00"/>
              </a:buClr>
              <a:buSzTx/>
              <a:buFont typeface="Wingdings" panose="05000000000000000000" pitchFamily="2" charset="2"/>
              <a:buNone/>
            </a:pPr>
            <a:r>
              <a:rPr lang="sr-Cyrl-CS" altLang="sr-Latn-RS" sz="2000">
                <a:solidFill>
                  <a:srgbClr val="FF0000"/>
                </a:solidFill>
                <a:latin typeface="Arial" panose="020B0604020202020204" pitchFamily="34" charset="0"/>
              </a:rPr>
              <a:t>Епидемиолошко истраживање болесника и клицоноша</a:t>
            </a:r>
          </a:p>
          <a:p>
            <a:pPr eaLnBrk="1" hangingPunct="1">
              <a:lnSpc>
                <a:spcPct val="130000"/>
              </a:lnSpc>
              <a:spcBef>
                <a:spcPct val="60000"/>
              </a:spcBef>
              <a:buClr>
                <a:srgbClr val="FFFF00"/>
              </a:buClr>
              <a:buSzTx/>
              <a:buFont typeface="Wingdings" panose="05000000000000000000" pitchFamily="2" charset="2"/>
              <a:buNone/>
            </a:pPr>
            <a:endParaRPr lang="sr-Cyrl-CS" altLang="sr-Latn-RS" sz="2000">
              <a:solidFill>
                <a:srgbClr val="FFFF00"/>
              </a:solidFill>
              <a:latin typeface="Arial" panose="020B0604020202020204" pitchFamily="34" charset="0"/>
            </a:endParaRPr>
          </a:p>
          <a:p>
            <a:pPr eaLnBrk="1" hangingPunct="1">
              <a:lnSpc>
                <a:spcPct val="130000"/>
              </a:lnSpc>
              <a:spcBef>
                <a:spcPct val="6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састоји се у активном тражењу нових болесника, како типичних, тако и атипичних, затим болесника у реконвалесценцији, као и оних који су већ прележали заразну болест, да би се открило њихово клицоноштво;</a:t>
            </a:r>
          </a:p>
          <a:p>
            <a:pPr eaLnBrk="1" hangingPunct="1">
              <a:lnSpc>
                <a:spcPct val="130000"/>
              </a:lnSpc>
              <a:spcBef>
                <a:spcPct val="6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то се остварује: посетом свих кућа у жаришту инфекције, епидемиолошком анкетом оболелих и здравственом прегледу свих чланова домаћинства.</a:t>
            </a:r>
            <a:endParaRPr lang="en-US" altLang="sr-Latn-RS" sz="20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7988285"/>
      </p:ext>
    </p:extLst>
  </p:cSld>
  <p:clrMapOvr>
    <a:masterClrMapping/>
  </p:clrMapOvr>
  <p:transition spd="slow" advTm="17988">
    <p:cover/>
  </p:transition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Text Box 2"/>
          <p:cNvSpPr txBox="1">
            <a:spLocks noChangeArrowheads="1"/>
          </p:cNvSpPr>
          <p:nvPr/>
        </p:nvSpPr>
        <p:spPr bwMode="auto">
          <a:xfrm>
            <a:off x="2309814" y="2000251"/>
            <a:ext cx="7483475" cy="323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60000"/>
              </a:spcBef>
              <a:buClr>
                <a:srgbClr val="FFFF00"/>
              </a:buClr>
              <a:buSzTx/>
              <a:buFont typeface="Wingdings" panose="05000000000000000000" pitchFamily="2" charset="2"/>
              <a:buNone/>
            </a:pPr>
            <a:r>
              <a:rPr lang="sr-Cyrl-CS" altLang="sr-Latn-RS" sz="2000">
                <a:solidFill>
                  <a:srgbClr val="FF0000"/>
                </a:solidFill>
                <a:latin typeface="Arial" panose="020B0604020202020204" pitchFamily="34" charset="0"/>
              </a:rPr>
              <a:t>Здравствени надзор</a:t>
            </a:r>
            <a:r>
              <a:rPr lang="sr-Cyrl-CS" altLang="sr-Latn-RS" sz="2000">
                <a:solidFill>
                  <a:srgbClr val="FFFF00"/>
                </a:solidFill>
                <a:latin typeface="Arial" panose="020B0604020202020204" pitchFamily="34" charset="0"/>
              </a:rPr>
              <a:t/>
            </a:r>
            <a:br>
              <a:rPr lang="sr-Cyrl-CS" altLang="sr-Latn-RS" sz="2000">
                <a:solidFill>
                  <a:srgbClr val="FFFF00"/>
                </a:solidFill>
                <a:latin typeface="Arial" panose="020B0604020202020204" pitchFamily="34" charset="0"/>
              </a:rPr>
            </a:br>
            <a:endParaRPr lang="sr-Cyrl-CS" altLang="sr-Latn-RS" sz="2000">
              <a:solidFill>
                <a:srgbClr val="FFFF00"/>
              </a:solidFill>
              <a:latin typeface="Arial" panose="020B0604020202020204" pitchFamily="34" charset="0"/>
            </a:endParaRPr>
          </a:p>
          <a:p>
            <a:pPr eaLnBrk="1" hangingPunct="1">
              <a:lnSpc>
                <a:spcPct val="130000"/>
              </a:lnSpc>
              <a:spcBef>
                <a:spcPct val="6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подразумева се систематска контрола лица која су била у директном контакту са оболелима;</a:t>
            </a:r>
          </a:p>
          <a:p>
            <a:pPr eaLnBrk="1" hangingPunct="1">
              <a:lnSpc>
                <a:spcPct val="130000"/>
              </a:lnSpc>
              <a:spcBef>
                <a:spcPct val="6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овим лицима није ограничена слобода кретања, али се свакодневно, у току максималног инкубационог периода морају јављати на преглед.</a:t>
            </a:r>
            <a:endParaRPr lang="en-US" altLang="sr-Latn-RS" sz="20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9307794"/>
      </p:ext>
    </p:extLst>
  </p:cSld>
  <p:clrMapOvr>
    <a:masterClrMapping/>
  </p:clrMapOvr>
  <p:transition spd="slow" advTm="18161">
    <p:cover/>
  </p:transition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Text Box 2"/>
          <p:cNvSpPr txBox="1">
            <a:spLocks noChangeArrowheads="1"/>
          </p:cNvSpPr>
          <p:nvPr/>
        </p:nvSpPr>
        <p:spPr bwMode="auto">
          <a:xfrm>
            <a:off x="1952625" y="1143000"/>
            <a:ext cx="7543800" cy="5170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None/>
            </a:pPr>
            <a:r>
              <a:rPr lang="sr-Cyrl-CS" altLang="sr-Latn-RS" sz="2000">
                <a:solidFill>
                  <a:srgbClr val="FF0000"/>
                </a:solidFill>
                <a:latin typeface="Arial" panose="020B0604020202020204" pitchFamily="34" charset="0"/>
              </a:rPr>
              <a:t>Карантин</a:t>
            </a:r>
          </a:p>
          <a:p>
            <a:pPr eaLnBrk="1" hangingPunct="1">
              <a:lnSpc>
                <a:spcPct val="12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endParaRPr lang="sr-Cyrl-CS" altLang="sr-Latn-RS" sz="2000">
              <a:solidFill>
                <a:srgbClr val="FFFF00"/>
              </a:solidFill>
              <a:latin typeface="Arial" panose="020B0604020202020204" pitchFamily="34" charset="0"/>
            </a:endParaRPr>
          </a:p>
          <a:p>
            <a:pPr eaLnBrk="1" hangingPunct="1">
              <a:lnSpc>
                <a:spcPct val="12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спроводи се код особа које су биле у контакту са оболелима или лицима за које постоји сумња да су оболели од куге и вирусних хеморагијских грозница;</a:t>
            </a:r>
          </a:p>
          <a:p>
            <a:pPr eaLnBrk="1" hangingPunct="1">
              <a:lnSpc>
                <a:spcPct val="12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карантин траје колико износи максимална инкубација за одређену болест.</a:t>
            </a:r>
          </a:p>
          <a:p>
            <a:pPr eaLnBrk="1" hangingPunct="1">
              <a:lnSpc>
                <a:spcPct val="12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endParaRPr lang="sr-Cyrl-CS" altLang="sr-Latn-RS" sz="2000">
              <a:latin typeface="Arial" panose="020B0604020202020204" pitchFamily="34" charset="0"/>
            </a:endParaRPr>
          </a:p>
          <a:p>
            <a:pPr eaLnBrk="1" hangingPunct="1">
              <a:lnSpc>
                <a:spcPct val="12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None/>
            </a:pPr>
            <a:r>
              <a:rPr lang="sr-Cyrl-CS" altLang="sr-Latn-RS" sz="2000">
                <a:solidFill>
                  <a:srgbClr val="FF0000"/>
                </a:solidFill>
                <a:latin typeface="Arial" panose="020B0604020202020204" pitchFamily="34" charset="0"/>
              </a:rPr>
              <a:t>Заштита становништва имунопрофилаксом, серопрофилаксом или хемиопрофилаксом</a:t>
            </a:r>
          </a:p>
          <a:p>
            <a:pPr eaLnBrk="1" hangingPunct="1">
              <a:lnSpc>
                <a:spcPct val="12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endParaRPr lang="sr-Cyrl-CS" altLang="sr-Latn-RS" sz="2000">
              <a:solidFill>
                <a:srgbClr val="FFFF00"/>
              </a:solidFill>
              <a:latin typeface="Arial" panose="020B0604020202020204" pitchFamily="34" charset="0"/>
            </a:endParaRPr>
          </a:p>
          <a:p>
            <a:pPr eaLnBrk="1" hangingPunct="1">
              <a:lnSpc>
                <a:spcPct val="12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примењује се према одговарајућој болести.</a:t>
            </a:r>
            <a:endParaRPr lang="en-US" altLang="sr-Latn-RS" sz="20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8353959"/>
      </p:ext>
    </p:extLst>
  </p:cSld>
  <p:clrMapOvr>
    <a:masterClrMapping/>
  </p:clrMapOvr>
  <p:transition spd="slow" advTm="16535">
    <p:cover/>
  </p:transition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Text Box 2"/>
          <p:cNvSpPr txBox="1">
            <a:spLocks noChangeArrowheads="1"/>
          </p:cNvSpPr>
          <p:nvPr/>
        </p:nvSpPr>
        <p:spPr bwMode="auto">
          <a:xfrm>
            <a:off x="1524000" y="1000126"/>
            <a:ext cx="8643938" cy="554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30000"/>
              </a:spcBef>
              <a:spcAft>
                <a:spcPct val="40000"/>
              </a:spcAft>
              <a:buClr>
                <a:srgbClr val="FFFF00"/>
              </a:buClr>
              <a:buSzTx/>
              <a:buFont typeface="Wingdings" panose="05000000000000000000" pitchFamily="2" charset="2"/>
              <a:buNone/>
            </a:pPr>
            <a:r>
              <a:rPr lang="en-US" altLang="sr-Latn-RS" sz="2000">
                <a:solidFill>
                  <a:srgbClr val="FF0000"/>
                </a:solidFill>
                <a:latin typeface="Arial" panose="020B0604020202020204" pitchFamily="34" charset="0"/>
              </a:rPr>
              <a:t>Хигијенске и санитарно-техничке мере</a:t>
            </a:r>
          </a:p>
          <a:p>
            <a:pPr eaLnBrk="1" hangingPunct="1">
              <a:lnSpc>
                <a:spcPct val="12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хигијенске мере укључују: мере личне хигијене, хигијенску обраду животних намирница, мере које омогућавају коришћење хигијенски исправне воде за пиће, хигијенско уклањање отпадних материја и уништавање вектора, проветравање просторија, ношење заштитних маски код респираторних зараза, ношење заштитне одеће и обуће код неких антропозооноза итд.</a:t>
            </a:r>
          </a:p>
          <a:p>
            <a:pPr eaLnBrk="1" hangingPunct="1">
              <a:lnSpc>
                <a:spcPct val="12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Санитарно-техничке мере укључују: асанацију или изградњу водног објекта, асанацију или изградњу хигијенских нужника, асанацију дворишта и ђубришта и др.</a:t>
            </a:r>
          </a:p>
          <a:p>
            <a:pPr eaLnBrk="1" hangingPunct="1">
              <a:lnSpc>
                <a:spcPct val="120000"/>
              </a:lnSpc>
              <a:spcBef>
                <a:spcPct val="40000"/>
              </a:spcBef>
              <a:spcAft>
                <a:spcPct val="40000"/>
              </a:spcAft>
              <a:buClr>
                <a:srgbClr val="FFFF00"/>
              </a:buClr>
              <a:buSzTx/>
              <a:buFont typeface="Wingdings" panose="05000000000000000000" pitchFamily="2" charset="2"/>
              <a:buNone/>
            </a:pPr>
            <a:r>
              <a:rPr lang="en-US" altLang="sr-Latn-RS" sz="2000">
                <a:solidFill>
                  <a:srgbClr val="FF0000"/>
                </a:solidFill>
                <a:latin typeface="Arial" panose="020B0604020202020204" pitchFamily="34" charset="0"/>
              </a:rPr>
              <a:t>Здравствено васпитање</a:t>
            </a:r>
          </a:p>
          <a:p>
            <a:pPr eaLnBrk="1" hangingPunct="1">
              <a:lnSpc>
                <a:spcPct val="12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састоји се у упознавању, пре свега чланова домаћинства са путевима и начинима ширења заразе.</a:t>
            </a:r>
          </a:p>
        </p:txBody>
      </p:sp>
    </p:spTree>
    <p:extLst>
      <p:ext uri="{BB962C8B-B14F-4D97-AF65-F5344CB8AC3E}">
        <p14:creationId xmlns:p14="http://schemas.microsoft.com/office/powerpoint/2010/main" val="1386377359"/>
      </p:ext>
    </p:extLst>
  </p:cSld>
  <p:clrMapOvr>
    <a:masterClrMapping/>
  </p:clrMapOvr>
  <p:transition spd="slow" advTm="52060">
    <p:cover/>
  </p:transition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Text Box 2"/>
          <p:cNvSpPr txBox="1">
            <a:spLocks noChangeArrowheads="1"/>
          </p:cNvSpPr>
          <p:nvPr/>
        </p:nvSpPr>
        <p:spPr bwMode="auto">
          <a:xfrm>
            <a:off x="2166938" y="1214439"/>
            <a:ext cx="8001000" cy="507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800100" indent="-34290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None/>
            </a:pPr>
            <a:r>
              <a:rPr lang="en-US" altLang="sr-Latn-RS" sz="2000">
                <a:solidFill>
                  <a:srgbClr val="FF0000"/>
                </a:solidFill>
                <a:latin typeface="Arial" panose="020B0604020202020204" pitchFamily="34" charset="0"/>
              </a:rPr>
              <a:t>Остале мере</a:t>
            </a:r>
            <a:endParaRPr lang="sr-Cyrl-CS" altLang="sr-Latn-RS" sz="200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eaLnBrk="1" hangingPunct="1">
              <a:lnSpc>
                <a:spcPct val="12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endParaRPr lang="en-US" altLang="sr-Latn-RS" sz="2000">
              <a:solidFill>
                <a:srgbClr val="FFFF00"/>
              </a:solidFill>
              <a:latin typeface="Arial" panose="020B0604020202020204" pitchFamily="34" charset="0"/>
            </a:endParaRPr>
          </a:p>
          <a:p>
            <a:pPr eaLnBrk="1" hangingPunct="1">
              <a:lnSpc>
                <a:spcPct val="12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None/>
            </a:pPr>
            <a:r>
              <a:rPr lang="en-US" altLang="sr-Latn-RS" sz="2000">
                <a:latin typeface="Arial" panose="020B0604020202020204" pitchFamily="34" charset="0"/>
              </a:rPr>
              <a:t>Ту спадају:</a:t>
            </a:r>
          </a:p>
          <a:p>
            <a:pPr lvl="1" eaLnBrk="1" hangingPunct="1">
              <a:lnSpc>
                <a:spcPct val="12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отварање привремене болнице у случају појаве епидемија;</a:t>
            </a:r>
          </a:p>
          <a:p>
            <a:pPr lvl="1" eaLnBrk="1" hangingPunct="1">
              <a:lnSpc>
                <a:spcPct val="12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мобилизација здравствених и других установа, грађана, транспортних средстава и лекова ради пружања здравствене заштите;</a:t>
            </a:r>
          </a:p>
          <a:p>
            <a:pPr lvl="1" eaLnBrk="1" hangingPunct="1">
              <a:lnSpc>
                <a:spcPct val="12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забрана продаје и уништавање одређених намирница;</a:t>
            </a:r>
          </a:p>
          <a:p>
            <a:pPr lvl="1" eaLnBrk="1" hangingPunct="1">
              <a:lnSpc>
                <a:spcPct val="12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забрана окупљања лица у школама, биоскопима, позориштима, спортским приредбама и на другим јавним местима.</a:t>
            </a:r>
          </a:p>
        </p:txBody>
      </p:sp>
    </p:spTree>
    <p:extLst>
      <p:ext uri="{BB962C8B-B14F-4D97-AF65-F5344CB8AC3E}">
        <p14:creationId xmlns:p14="http://schemas.microsoft.com/office/powerpoint/2010/main" val="3961911000"/>
      </p:ext>
    </p:extLst>
  </p:cSld>
  <p:clrMapOvr>
    <a:masterClrMapping/>
  </p:clrMapOvr>
  <p:transition spd="slow" advTm="27129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2238375" y="1428750"/>
            <a:ext cx="6324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sr-Cyrl-CS" altLang="sr-Latn-RS" sz="2000" b="1">
                <a:solidFill>
                  <a:srgbClr val="FF0000"/>
                </a:solidFill>
                <a:latin typeface="Arial" panose="020B0604020202020204" pitchFamily="34" charset="0"/>
              </a:rPr>
              <a:t>Нега новорођенчета и одојчета</a:t>
            </a:r>
            <a:endParaRPr lang="en-US" altLang="sr-Latn-RS" sz="20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2166938" y="2000250"/>
            <a:ext cx="7848600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Која је храна најбоља?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Вештачка исхрана?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Када уводимо нову храну и како?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Које витамине додајемо?</a:t>
            </a:r>
          </a:p>
        </p:txBody>
      </p:sp>
    </p:spTree>
    <p:extLst>
      <p:ext uri="{BB962C8B-B14F-4D97-AF65-F5344CB8AC3E}">
        <p14:creationId xmlns:p14="http://schemas.microsoft.com/office/powerpoint/2010/main" val="2008626221"/>
      </p:ext>
    </p:extLst>
  </p:cSld>
  <p:clrMapOvr>
    <a:masterClrMapping/>
  </p:clrMapOvr>
  <p:transition spd="slow" advTm="18393">
    <p:cover/>
  </p:transition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Text Box 2"/>
          <p:cNvSpPr txBox="1">
            <a:spLocks noChangeArrowheads="1"/>
          </p:cNvSpPr>
          <p:nvPr/>
        </p:nvSpPr>
        <p:spPr bwMode="auto">
          <a:xfrm>
            <a:off x="2095500" y="1785938"/>
            <a:ext cx="78486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800100" indent="-34290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6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None/>
            </a:pPr>
            <a:r>
              <a:rPr lang="en-US" altLang="sr-Latn-RS" sz="2000">
                <a:latin typeface="Arial" panose="020B0604020202020204" pitchFamily="34" charset="0"/>
              </a:rPr>
              <a:t>У циљу спречавања уношења и ширења куге, колере, вирусних хеморагијских грозница и жуте грознице спроводе се следеће мере:</a:t>
            </a:r>
          </a:p>
          <a:p>
            <a:pPr lvl="1" eaLnBrk="1" hangingPunct="1">
              <a:lnSpc>
                <a:spcPct val="16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забрана кретања или ограничење кретања у зараженом подручју;</a:t>
            </a:r>
          </a:p>
          <a:p>
            <a:pPr lvl="1" eaLnBrk="1" hangingPunct="1">
              <a:lnSpc>
                <a:spcPct val="16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забрана промета појединих врста робе или производа;</a:t>
            </a:r>
          </a:p>
          <a:p>
            <a:pPr lvl="1" eaLnBrk="1" hangingPunct="1">
              <a:lnSpc>
                <a:spcPct val="16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забрана путовања у земљу у којој влада епидемија неке од поменутих болести.</a:t>
            </a:r>
          </a:p>
        </p:txBody>
      </p:sp>
    </p:spTree>
    <p:extLst>
      <p:ext uri="{BB962C8B-B14F-4D97-AF65-F5344CB8AC3E}">
        <p14:creationId xmlns:p14="http://schemas.microsoft.com/office/powerpoint/2010/main" val="422817743"/>
      </p:ext>
    </p:extLst>
  </p:cSld>
  <p:clrMapOvr>
    <a:masterClrMapping/>
  </p:clrMapOvr>
  <p:transition spd="slow" advTm="21223">
    <p:cov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2166938" y="1071563"/>
            <a:ext cx="6324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sr-Cyrl-CS" altLang="sr-Latn-RS" sz="2000" b="1">
                <a:solidFill>
                  <a:srgbClr val="FF0000"/>
                </a:solidFill>
                <a:latin typeface="Arial" panose="020B0604020202020204" pitchFamily="34" charset="0"/>
              </a:rPr>
              <a:t>Нега недоношчета</a:t>
            </a:r>
            <a:endParaRPr lang="en-US" altLang="sr-Latn-RS" sz="20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1738314" y="1571626"/>
            <a:ext cx="8715375" cy="572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Неразвијеност плућа – алвеола и плућних капилара (ателектаза, цијаноза...)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Неразвијен  терморегулациони центар (хипотермија)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Неразвијеност функције бубрега (не реапсорбују воду – дехидратација, ацидоза...)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Неразвијени дигестивни органи (ослабљен рефлекс сисања и гутања, аспирација...)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Склоност крварењима (слабост крвних судова, продужена времена крварења)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Неразвијеност имуног система (инфекција)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Склоност анемији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endParaRPr lang="sr-Cyrl-CS" altLang="sr-Latn-RS" sz="20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4416292"/>
      </p:ext>
    </p:extLst>
  </p:cSld>
  <p:clrMapOvr>
    <a:masterClrMapping/>
  </p:clrMapOvr>
  <p:transition spd="slow" advTm="39488">
    <p:cov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1881188" y="1500188"/>
            <a:ext cx="6324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sr-Cyrl-CS" altLang="sr-Latn-RS" sz="2000" b="1">
                <a:solidFill>
                  <a:srgbClr val="FF0000"/>
                </a:solidFill>
                <a:latin typeface="Arial" panose="020B0604020202020204" pitchFamily="34" charset="0"/>
              </a:rPr>
              <a:t>Нега недоношчета</a:t>
            </a:r>
            <a:endParaRPr lang="en-US" altLang="sr-Latn-RS" sz="20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1738314" y="2071689"/>
            <a:ext cx="7858125" cy="2262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После антропометријских и мерења виталних параметара, купа се и смешта у инкубатор (сва деца испод 1500 г)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Мере против расхлађивања, инфекције, оксигенотерапија, правилна исхрана (назогастрична сонда), мониотирнг виталних параметара, узимање крви за лабораторијске анализе</a:t>
            </a:r>
          </a:p>
        </p:txBody>
      </p:sp>
    </p:spTree>
    <p:extLst>
      <p:ext uri="{BB962C8B-B14F-4D97-AF65-F5344CB8AC3E}">
        <p14:creationId xmlns:p14="http://schemas.microsoft.com/office/powerpoint/2010/main" val="1972248728"/>
      </p:ext>
    </p:extLst>
  </p:cSld>
  <p:clrMapOvr>
    <a:masterClrMapping/>
  </p:clrMapOvr>
  <p:transition spd="slow" advTm="28685">
    <p:cove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1881188" y="1500188"/>
            <a:ext cx="6324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sr-Cyrl-CS" altLang="sr-Latn-RS" sz="2000" b="1">
                <a:solidFill>
                  <a:srgbClr val="FF0000"/>
                </a:solidFill>
                <a:latin typeface="Arial" panose="020B0604020202020204" pitchFamily="34" charset="0"/>
              </a:rPr>
              <a:t>Нега болесног детета</a:t>
            </a:r>
            <a:endParaRPr lang="en-US" altLang="sr-Latn-RS" sz="20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1738314" y="2071689"/>
            <a:ext cx="7858125" cy="193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Битан фактор је успостављање доброг конакта са дететом – сигурност и поверење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Васпитна улога сестре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Деца се брзо везују за сестре, избегавати промене сестара</a:t>
            </a:r>
          </a:p>
        </p:txBody>
      </p:sp>
    </p:spTree>
    <p:extLst>
      <p:ext uri="{BB962C8B-B14F-4D97-AF65-F5344CB8AC3E}">
        <p14:creationId xmlns:p14="http://schemas.microsoft.com/office/powerpoint/2010/main" val="3224975467"/>
      </p:ext>
    </p:extLst>
  </p:cSld>
  <p:clrMapOvr>
    <a:masterClrMapping/>
  </p:clrMapOvr>
  <p:transition spd="slow" advTm="18243">
    <p:cove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1881188" y="1500188"/>
            <a:ext cx="6324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sr-Cyrl-CS" altLang="sr-Latn-RS" sz="2000" b="1">
                <a:solidFill>
                  <a:srgbClr val="FF0000"/>
                </a:solidFill>
                <a:latin typeface="Arial" panose="020B0604020202020204" pitchFamily="34" charset="0"/>
              </a:rPr>
              <a:t>Помоћ и нега код тровања</a:t>
            </a:r>
            <a:endParaRPr lang="en-US" altLang="sr-Latn-RS" sz="20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1738314" y="2071688"/>
            <a:ext cx="7858125" cy="304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Све чешћа појава – махом задесна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Мере</a:t>
            </a:r>
          </a:p>
          <a:p>
            <a:pPr lvl="1"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елиминација отровне материје (лаважа, клизме)</a:t>
            </a:r>
          </a:p>
          <a:p>
            <a:pPr lvl="1"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адсорпција (активни угаљ)</a:t>
            </a:r>
          </a:p>
          <a:p>
            <a:pPr lvl="1"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антидоти и антагонисти</a:t>
            </a:r>
          </a:p>
          <a:p>
            <a:pPr lvl="1"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профилакса компликација</a:t>
            </a:r>
          </a:p>
        </p:txBody>
      </p:sp>
    </p:spTree>
    <p:extLst>
      <p:ext uri="{BB962C8B-B14F-4D97-AF65-F5344CB8AC3E}">
        <p14:creationId xmlns:p14="http://schemas.microsoft.com/office/powerpoint/2010/main" val="2142344796"/>
      </p:ext>
    </p:extLst>
  </p:cSld>
  <p:clrMapOvr>
    <a:masterClrMapping/>
  </p:clrMapOvr>
  <p:transition spd="slow" advTm="41167">
    <p:cove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1881188" y="1500188"/>
            <a:ext cx="6324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sr-Cyrl-CS" altLang="sr-Latn-RS" sz="2000" b="1">
                <a:solidFill>
                  <a:srgbClr val="FF0000"/>
                </a:solidFill>
                <a:latin typeface="Arial" panose="020B0604020202020204" pitchFamily="34" charset="0"/>
              </a:rPr>
              <a:t>Помоћ и нега код тровања</a:t>
            </a:r>
            <a:endParaRPr lang="en-US" altLang="sr-Latn-RS" sz="20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1738314" y="2071689"/>
            <a:ext cx="7858125" cy="346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Код тровања каустичним средствима:</a:t>
            </a:r>
          </a:p>
          <a:p>
            <a:pPr lvl="1"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не испирати желудац</a:t>
            </a:r>
          </a:p>
          <a:p>
            <a:pPr lvl="1"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локално анестезирати оштеђење слузокоже (раствор лидокаина)</a:t>
            </a:r>
          </a:p>
          <a:p>
            <a:pPr lvl="1"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обуставити исхрану преко уста</a:t>
            </a:r>
          </a:p>
          <a:p>
            <a:pPr lvl="1"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антибиотици и кортикостероиди</a:t>
            </a:r>
          </a:p>
          <a:p>
            <a:pPr lvl="1"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пратити диурезу</a:t>
            </a:r>
          </a:p>
        </p:txBody>
      </p:sp>
    </p:spTree>
    <p:extLst>
      <p:ext uri="{BB962C8B-B14F-4D97-AF65-F5344CB8AC3E}">
        <p14:creationId xmlns:p14="http://schemas.microsoft.com/office/powerpoint/2010/main" val="1275984247"/>
      </p:ext>
    </p:extLst>
  </p:cSld>
  <p:clrMapOvr>
    <a:masterClrMapping/>
  </p:clrMapOvr>
  <p:transition spd="slow" advTm="17553">
    <p:cove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1809750" y="1143000"/>
            <a:ext cx="6324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sr-Cyrl-CS" altLang="sr-Latn-RS" sz="2000" b="1">
                <a:solidFill>
                  <a:srgbClr val="FF0000"/>
                </a:solidFill>
                <a:latin typeface="Arial" panose="020B0604020202020204" pitchFamily="34" charset="0"/>
              </a:rPr>
              <a:t>Интрахоспиталне инфекције</a:t>
            </a:r>
            <a:endParaRPr lang="en-US" altLang="sr-Latn-RS" sz="20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1738314" y="1643064"/>
            <a:ext cx="8715375" cy="4986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Новорођенчад посебно осетљива на инфекцију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Преносе се: контактом или капљично, контаминираним рукама, предметима, одећом...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Мере превенције:</a:t>
            </a:r>
          </a:p>
          <a:p>
            <a:pPr lvl="1"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изолација нфективне деце</a:t>
            </a:r>
          </a:p>
          <a:p>
            <a:pPr lvl="1"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лекарски преглед особља (на 6 месеци)</a:t>
            </a:r>
          </a:p>
          <a:p>
            <a:pPr lvl="1"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одржавање хигијене болесника</a:t>
            </a:r>
          </a:p>
          <a:p>
            <a:pPr lvl="1"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дезинфекција и стерилизација рубља, инструмената, предмета...</a:t>
            </a:r>
          </a:p>
          <a:p>
            <a:pPr lvl="1"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прање руку, асептичан рад</a:t>
            </a:r>
          </a:p>
          <a:p>
            <a:pPr lvl="1"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 одржавање и дезинфекција просторија</a:t>
            </a:r>
          </a:p>
        </p:txBody>
      </p:sp>
    </p:spTree>
    <p:extLst>
      <p:ext uri="{BB962C8B-B14F-4D97-AF65-F5344CB8AC3E}">
        <p14:creationId xmlns:p14="http://schemas.microsoft.com/office/powerpoint/2010/main" val="1860147059"/>
      </p:ext>
    </p:extLst>
  </p:cSld>
  <p:clrMapOvr>
    <a:masterClrMapping/>
  </p:clrMapOvr>
  <p:transition spd="slow" advTm="42979">
    <p:cover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1809750" y="1500188"/>
            <a:ext cx="6324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sr-Cyrl-CS" altLang="sr-Latn-RS" sz="2000" b="1">
                <a:solidFill>
                  <a:srgbClr val="FF0000"/>
                </a:solidFill>
                <a:latin typeface="Arial" panose="020B0604020202020204" pitchFamily="34" charset="0"/>
              </a:rPr>
              <a:t>Здравствено просвећивање мајки</a:t>
            </a:r>
            <a:endParaRPr lang="en-US" altLang="sr-Latn-RS" sz="20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1666876" y="2286000"/>
            <a:ext cx="8715375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Саветовалишта – нега, исхрана, контрола здравља, вакцинација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Разговор, демонстрација, филмови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Борба против предрасуда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Улога патронажне службе</a:t>
            </a:r>
          </a:p>
        </p:txBody>
      </p:sp>
    </p:spTree>
    <p:extLst>
      <p:ext uri="{BB962C8B-B14F-4D97-AF65-F5344CB8AC3E}">
        <p14:creationId xmlns:p14="http://schemas.microsoft.com/office/powerpoint/2010/main" val="4091215519"/>
      </p:ext>
    </p:extLst>
  </p:cSld>
  <p:clrMapOvr>
    <a:masterClrMapping/>
  </p:clrMapOvr>
  <p:transition spd="slow" advTm="47455">
    <p:cover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1809750" y="1500188"/>
            <a:ext cx="6324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sr-Cyrl-CS" altLang="sr-Latn-RS" sz="2000" b="1">
                <a:solidFill>
                  <a:srgbClr val="FF0000"/>
                </a:solidFill>
                <a:latin typeface="Arial" panose="020B0604020202020204" pitchFamily="34" charset="0"/>
              </a:rPr>
              <a:t>Вакцинација деце</a:t>
            </a:r>
            <a:endParaRPr lang="en-US" altLang="sr-Latn-RS" sz="20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1666876" y="2286000"/>
            <a:ext cx="8715375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Сигурна и потпуна заштита од многих заразних болести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Законска обавеза (обухватити сву децу, најмање две трећине деце)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Календар вакцинације</a:t>
            </a:r>
          </a:p>
        </p:txBody>
      </p:sp>
    </p:spTree>
    <p:extLst>
      <p:ext uri="{BB962C8B-B14F-4D97-AF65-F5344CB8AC3E}">
        <p14:creationId xmlns:p14="http://schemas.microsoft.com/office/powerpoint/2010/main" val="2136136798"/>
      </p:ext>
    </p:extLst>
  </p:cSld>
  <p:clrMapOvr>
    <a:masterClrMapping/>
  </p:clrMapOvr>
  <p:transition spd="slow" advTm="37786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2309813" y="1285876"/>
            <a:ext cx="7772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sr-Latn-RS" sz="2400" b="1">
                <a:solidFill>
                  <a:srgbClr val="0070C0"/>
                </a:solidFill>
                <a:latin typeface="Arial" panose="020B0604020202020204" pitchFamily="34" charset="0"/>
              </a:rPr>
              <a:t>    </a:t>
            </a:r>
            <a:r>
              <a:rPr lang="sr-Cyrl-CS" altLang="sr-Latn-RS" sz="2400" b="1">
                <a:solidFill>
                  <a:srgbClr val="0070C0"/>
                </a:solidFill>
                <a:latin typeface="Arial" panose="020B0604020202020204" pitchFamily="34" charset="0"/>
              </a:rPr>
              <a:t>НЕГА ЗДРАВОГ И БОЛЕСНОГ ДЕТЕТА</a:t>
            </a:r>
            <a:endParaRPr lang="en-US" altLang="sr-Latn-RS" sz="240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  <p:sp>
        <p:nvSpPr>
          <p:cNvPr id="5123" name="Text Box 4"/>
          <p:cNvSpPr txBox="1">
            <a:spLocks noChangeArrowheads="1"/>
          </p:cNvSpPr>
          <p:nvPr/>
        </p:nvSpPr>
        <p:spPr bwMode="auto">
          <a:xfrm>
            <a:off x="2514600" y="2743200"/>
            <a:ext cx="8001000" cy="255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 </a:t>
            </a:r>
            <a:r>
              <a:rPr lang="sr-Cyrl-CS" altLang="sr-Latn-RS" sz="2000">
                <a:latin typeface="Arial" panose="020B0604020202020204" pitchFamily="34" charset="0"/>
              </a:rPr>
              <a:t>Просторна и функционална организација дечјих здравствених установа мора бити прилагођена потребама деце</a:t>
            </a:r>
          </a:p>
          <a:p>
            <a:pPr eaLnBrk="1" hangingPunct="1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endParaRPr lang="sr-Cyrl-CS" altLang="sr-Latn-RS" sz="2000">
              <a:latin typeface="Arial" panose="020B0604020202020204" pitchFamily="34" charset="0"/>
            </a:endParaRPr>
          </a:p>
          <a:p>
            <a:pPr eaLnBrk="1" hangingPunct="1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Здравствено просвећивање и превенција болести, као и успостављање односа поверења са болесним дететом су кључни фактори у нези деце</a:t>
            </a:r>
            <a:endParaRPr lang="en-US" altLang="sr-Latn-RS" sz="20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6545437"/>
      </p:ext>
    </p:extLst>
  </p:cSld>
  <p:clrMapOvr>
    <a:masterClrMapping/>
  </p:clrMapOvr>
  <p:transition spd="slow" advTm="32533">
    <p:cover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2166938" y="1643063"/>
            <a:ext cx="77724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sr-Cyrl-CS" altLang="sr-Latn-RS" sz="2400" b="1">
                <a:solidFill>
                  <a:srgbClr val="0070C0"/>
                </a:solidFill>
                <a:latin typeface="Arial" panose="020B0604020202020204" pitchFamily="34" charset="0"/>
              </a:rPr>
              <a:t>ЗДРАВСТВЕНА НЕГА БОЛЕСНИКА СА ОБОЉЕЊИМА РЕСПИРАТОРНОГ СИСТЕМА</a:t>
            </a:r>
            <a:endParaRPr lang="en-US" altLang="sr-Latn-RS" sz="240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  <p:sp>
        <p:nvSpPr>
          <p:cNvPr id="23555" name="Text Box 4"/>
          <p:cNvSpPr txBox="1">
            <a:spLocks noChangeArrowheads="1"/>
          </p:cNvSpPr>
          <p:nvPr/>
        </p:nvSpPr>
        <p:spPr bwMode="auto">
          <a:xfrm>
            <a:off x="2166938" y="3143250"/>
            <a:ext cx="800100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 </a:t>
            </a:r>
            <a:r>
              <a:rPr lang="sr-Cyrl-CS" altLang="sr-Latn-RS" sz="2000">
                <a:latin typeface="Arial" panose="020B0604020202020204" pitchFamily="34" charset="0"/>
              </a:rPr>
              <a:t>Адекватна нега, одржавање личне хигијене, исхрана, вежбе, рехабилитација и здравствено васпитни рад, које спроводи медицинска сестра су важан сегмент у лечењу плућних болесника</a:t>
            </a:r>
            <a:endParaRPr lang="en-US" altLang="sr-Latn-RS" sz="20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4521011"/>
      </p:ext>
    </p:extLst>
  </p:cSld>
  <p:clrMapOvr>
    <a:masterClrMapping/>
  </p:clrMapOvr>
  <p:transition spd="slow" advTm="47340">
    <p:cover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4"/>
          <p:cNvSpPr txBox="1">
            <a:spLocks noChangeArrowheads="1"/>
          </p:cNvSpPr>
          <p:nvPr/>
        </p:nvSpPr>
        <p:spPr bwMode="auto">
          <a:xfrm>
            <a:off x="2238375" y="2571750"/>
            <a:ext cx="8001000" cy="280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 </a:t>
            </a:r>
            <a:r>
              <a:rPr lang="sr-Cyrl-CS" altLang="sr-Latn-RS" sz="2000">
                <a:latin typeface="Arial" panose="020B0604020202020204" pitchFamily="34" charset="0"/>
              </a:rPr>
              <a:t>Дифузна осптрукција дисајних путева</a:t>
            </a:r>
          </a:p>
          <a:p>
            <a:pPr eaLnBrk="1" hangingPunct="1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Реверзибилна, реакција на алерген</a:t>
            </a:r>
          </a:p>
          <a:p>
            <a:pPr eaLnBrk="1" hangingPunct="1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Симптоми: стезање у грудима, гушење...</a:t>
            </a:r>
          </a:p>
          <a:p>
            <a:pPr eaLnBrk="1" hangingPunct="1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Отежан експиирјум – визинг, до нечујног дисања</a:t>
            </a:r>
          </a:p>
          <a:p>
            <a:pPr eaLnBrk="1" hangingPunct="1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Болесник заузима принудан положај (стоји нагнут напред, ослоњен на руке)</a:t>
            </a:r>
            <a:endParaRPr lang="en-US" altLang="sr-Latn-RS" sz="2000">
              <a:latin typeface="Arial" panose="020B0604020202020204" pitchFamily="34" charset="0"/>
            </a:endParaRPr>
          </a:p>
        </p:txBody>
      </p:sp>
      <p:sp>
        <p:nvSpPr>
          <p:cNvPr id="24579" name="Text Box 2"/>
          <p:cNvSpPr txBox="1">
            <a:spLocks noChangeArrowheads="1"/>
          </p:cNvSpPr>
          <p:nvPr/>
        </p:nvSpPr>
        <p:spPr bwMode="auto">
          <a:xfrm>
            <a:off x="2381250" y="1785938"/>
            <a:ext cx="6324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sr-Cyrl-CS" altLang="sr-Latn-RS" sz="2000" b="1">
                <a:solidFill>
                  <a:srgbClr val="FF0000"/>
                </a:solidFill>
                <a:latin typeface="Arial" panose="020B0604020202020204" pitchFamily="34" charset="0"/>
              </a:rPr>
              <a:t>Бронхијална астма</a:t>
            </a:r>
            <a:endParaRPr lang="en-US" altLang="sr-Latn-RS" sz="20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7985631"/>
      </p:ext>
    </p:extLst>
  </p:cSld>
  <p:clrMapOvr>
    <a:masterClrMapping/>
  </p:clrMapOvr>
  <p:transition spd="slow" advTm="35052">
    <p:cover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4"/>
          <p:cNvSpPr txBox="1">
            <a:spLocks noChangeArrowheads="1"/>
          </p:cNvSpPr>
          <p:nvPr/>
        </p:nvSpPr>
        <p:spPr bwMode="auto">
          <a:xfrm>
            <a:off x="2238375" y="2571751"/>
            <a:ext cx="80010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 </a:t>
            </a:r>
            <a:r>
              <a:rPr lang="sr-Cyrl-CS" altLang="sr-Latn-RS" sz="2000">
                <a:latin typeface="Arial" panose="020B0604020202020204" pitchFamily="34" charset="0"/>
              </a:rPr>
              <a:t>Помаже болеснику да заузме напогоднији положај</a:t>
            </a:r>
          </a:p>
          <a:p>
            <a:pPr eaLnBrk="1" hangingPunct="1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Психички га умирује</a:t>
            </a:r>
          </a:p>
          <a:p>
            <a:pPr eaLnBrk="1" hangingPunct="1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Обезбеђује кисеоник, свеж ваздух</a:t>
            </a:r>
          </a:p>
          <a:p>
            <a:pPr eaLnBrk="1" hangingPunct="1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Обавештава лекара и припрема терапију (кортикостероиде, инхације, аминофилин...)</a:t>
            </a:r>
            <a:endParaRPr lang="en-US" altLang="sr-Latn-RS" sz="2000">
              <a:latin typeface="Arial" panose="020B0604020202020204" pitchFamily="34" charset="0"/>
            </a:endParaRPr>
          </a:p>
        </p:txBody>
      </p:sp>
      <p:sp>
        <p:nvSpPr>
          <p:cNvPr id="25603" name="Text Box 2"/>
          <p:cNvSpPr txBox="1">
            <a:spLocks noChangeArrowheads="1"/>
          </p:cNvSpPr>
          <p:nvPr/>
        </p:nvSpPr>
        <p:spPr bwMode="auto">
          <a:xfrm>
            <a:off x="2381250" y="1785938"/>
            <a:ext cx="6324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sr-Cyrl-CS" altLang="sr-Latn-RS" sz="2000" b="1">
                <a:solidFill>
                  <a:srgbClr val="FF0000"/>
                </a:solidFill>
                <a:latin typeface="Arial" panose="020B0604020202020204" pitchFamily="34" charset="0"/>
              </a:rPr>
              <a:t>Бронхијална астма – улога сестре</a:t>
            </a:r>
            <a:endParaRPr lang="en-US" altLang="sr-Latn-RS" sz="20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1507869"/>
      </p:ext>
    </p:extLst>
  </p:cSld>
  <p:clrMapOvr>
    <a:masterClrMapping/>
  </p:clrMapOvr>
  <p:transition spd="slow" advTm="28923">
    <p:cover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4"/>
          <p:cNvSpPr txBox="1">
            <a:spLocks noChangeArrowheads="1"/>
          </p:cNvSpPr>
          <p:nvPr/>
        </p:nvSpPr>
        <p:spPr bwMode="auto">
          <a:xfrm>
            <a:off x="2309813" y="2214563"/>
            <a:ext cx="8001000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 </a:t>
            </a:r>
            <a:r>
              <a:rPr lang="sr-Cyrl-CS" altLang="sr-Latn-RS" sz="2000">
                <a:latin typeface="Arial" panose="020B0604020202020204" pitchFamily="34" charset="0"/>
              </a:rPr>
              <a:t>Узимање крви за лабораторисјке анализе</a:t>
            </a:r>
          </a:p>
          <a:p>
            <a:pPr eaLnBrk="1" hangingPunct="1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Алерголошке пробе</a:t>
            </a:r>
          </a:p>
          <a:p>
            <a:pPr eaLnBrk="1" hangingPunct="1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Спирометрија</a:t>
            </a:r>
            <a:endParaRPr lang="en-US" altLang="sr-Latn-RS" sz="2000">
              <a:latin typeface="Arial" panose="020B0604020202020204" pitchFamily="34" charset="0"/>
            </a:endParaRPr>
          </a:p>
        </p:txBody>
      </p:sp>
      <p:sp>
        <p:nvSpPr>
          <p:cNvPr id="26627" name="Text Box 2"/>
          <p:cNvSpPr txBox="1">
            <a:spLocks noChangeArrowheads="1"/>
          </p:cNvSpPr>
          <p:nvPr/>
        </p:nvSpPr>
        <p:spPr bwMode="auto">
          <a:xfrm>
            <a:off x="2381250" y="1357314"/>
            <a:ext cx="63246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sr-Cyrl-CS" altLang="sr-Latn-RS" sz="2000" b="1">
                <a:solidFill>
                  <a:srgbClr val="FF0000"/>
                </a:solidFill>
                <a:latin typeface="Arial" panose="020B0604020202020204" pitchFamily="34" charset="0"/>
              </a:rPr>
              <a:t>Бронхијална астма –  дијагностичке методе - задаци сестре</a:t>
            </a:r>
            <a:endParaRPr lang="en-US" altLang="sr-Latn-RS" sz="20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26628" name="Text Box 2"/>
          <p:cNvSpPr txBox="1">
            <a:spLocks noChangeArrowheads="1"/>
          </p:cNvSpPr>
          <p:nvPr/>
        </p:nvSpPr>
        <p:spPr bwMode="auto">
          <a:xfrm>
            <a:off x="2381250" y="3786188"/>
            <a:ext cx="6324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sr-Cyrl-CS" altLang="sr-Latn-RS" sz="2000" b="1">
                <a:solidFill>
                  <a:srgbClr val="FF0000"/>
                </a:solidFill>
                <a:latin typeface="Arial" panose="020B0604020202020204" pitchFamily="34" charset="0"/>
              </a:rPr>
              <a:t>Здравствено васпитни рад</a:t>
            </a:r>
            <a:endParaRPr lang="en-US" altLang="sr-Latn-RS" sz="2000" b="1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26629" name="Text Box 4"/>
          <p:cNvSpPr txBox="1">
            <a:spLocks noChangeArrowheads="1"/>
          </p:cNvSpPr>
          <p:nvPr/>
        </p:nvSpPr>
        <p:spPr bwMode="auto">
          <a:xfrm>
            <a:off x="2381250" y="4429125"/>
            <a:ext cx="800100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 </a:t>
            </a:r>
            <a:r>
              <a:rPr lang="sr-Cyrl-CS" altLang="sr-Latn-RS" sz="2000">
                <a:latin typeface="Arial" panose="020B0604020202020204" pitchFamily="34" charset="0"/>
              </a:rPr>
              <a:t>Обучава чланове породице да помогну током напада</a:t>
            </a:r>
          </a:p>
          <a:p>
            <a:pPr eaLnBrk="1" hangingPunct="1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Отклањање алергена из околине</a:t>
            </a:r>
          </a:p>
          <a:p>
            <a:pPr eaLnBrk="1" hangingPunct="1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Пормена радног места</a:t>
            </a:r>
          </a:p>
          <a:p>
            <a:pPr eaLnBrk="1" hangingPunct="1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Бањска рехабилитација</a:t>
            </a:r>
            <a:endParaRPr lang="en-US" altLang="sr-Latn-RS" sz="20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5158711"/>
      </p:ext>
    </p:extLst>
  </p:cSld>
  <p:clrMapOvr>
    <a:masterClrMapping/>
  </p:clrMapOvr>
  <p:transition spd="slow" advTm="54817">
    <p:cover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4"/>
          <p:cNvSpPr txBox="1">
            <a:spLocks noChangeArrowheads="1"/>
          </p:cNvSpPr>
          <p:nvPr/>
        </p:nvSpPr>
        <p:spPr bwMode="auto">
          <a:xfrm>
            <a:off x="2024063" y="1928813"/>
            <a:ext cx="80010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 </a:t>
            </a:r>
            <a:r>
              <a:rPr lang="sr-Cyrl-CS" altLang="sr-Latn-RS" sz="2000">
                <a:latin typeface="Arial" panose="020B0604020202020204" pitchFamily="34" charset="0"/>
              </a:rPr>
              <a:t>Због опструкције бронхиола (астма, хронични бронхитис, пнеумокониозе) ваздух се задржава испод места опструкције – кидање алвеола – заапремина плућа се повећава</a:t>
            </a:r>
          </a:p>
          <a:p>
            <a:pPr eaLnBrk="1" hangingPunct="1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Витални капацитет је смањен, а резидуални волумен повећан (последично смањење гасне размене)</a:t>
            </a:r>
          </a:p>
          <a:p>
            <a:pPr eaLnBrk="1" hangingPunct="1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Кашаљ поспешује развој емфизема</a:t>
            </a:r>
          </a:p>
          <a:p>
            <a:pPr eaLnBrk="1" hangingPunct="1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Хроничан карактер болести – лечити основно обољење и спречити даљи развој</a:t>
            </a:r>
          </a:p>
          <a:p>
            <a:pPr eaLnBrk="1" hangingPunct="1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Због хроничне респираторне инсуфицијенције поремећен је рад центра за дисање па </a:t>
            </a:r>
            <a:r>
              <a:rPr lang="sr-Cyrl-CS" altLang="sr-Latn-RS" sz="2000">
                <a:solidFill>
                  <a:srgbClr val="FF0000"/>
                </a:solidFill>
                <a:latin typeface="Arial" panose="020B0604020202020204" pitchFamily="34" charset="0"/>
              </a:rPr>
              <a:t>некритична примена кисеоника може бити опасна</a:t>
            </a:r>
            <a:endParaRPr lang="en-US" altLang="sr-Latn-RS" sz="20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27651" name="Text Box 2"/>
          <p:cNvSpPr txBox="1">
            <a:spLocks noChangeArrowheads="1"/>
          </p:cNvSpPr>
          <p:nvPr/>
        </p:nvSpPr>
        <p:spPr bwMode="auto">
          <a:xfrm>
            <a:off x="2238375" y="1357313"/>
            <a:ext cx="6324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sr-Cyrl-CS" altLang="sr-Latn-RS" sz="2000" b="1">
                <a:solidFill>
                  <a:srgbClr val="FF0000"/>
                </a:solidFill>
                <a:latin typeface="Arial" panose="020B0604020202020204" pitchFamily="34" charset="0"/>
              </a:rPr>
              <a:t>Емфизем плућа</a:t>
            </a:r>
            <a:endParaRPr lang="en-US" altLang="sr-Latn-RS" sz="20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5323013"/>
      </p:ext>
    </p:extLst>
  </p:cSld>
  <p:clrMapOvr>
    <a:masterClrMapping/>
  </p:clrMapOvr>
  <p:transition spd="slow" advTm="72428">
    <p:cover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4"/>
          <p:cNvSpPr txBox="1">
            <a:spLocks noChangeArrowheads="1"/>
          </p:cNvSpPr>
          <p:nvPr/>
        </p:nvSpPr>
        <p:spPr bwMode="auto">
          <a:xfrm>
            <a:off x="2024063" y="1928814"/>
            <a:ext cx="80010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 </a:t>
            </a:r>
            <a:r>
              <a:rPr lang="sr-Cyrl-CS" altLang="sr-Latn-RS" sz="2000">
                <a:latin typeface="Arial" panose="020B0604020202020204" pitchFamily="34" charset="0"/>
              </a:rPr>
              <a:t>Спречити сув упоран кашаљ</a:t>
            </a:r>
          </a:p>
          <a:p>
            <a:pPr eaLnBrk="1" hangingPunct="1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r>
              <a:rPr lang="sr-Cyrl-CS" altLang="sr-Latn-RS" sz="2000">
                <a:latin typeface="Arial" panose="020B0604020202020204" pitchFamily="34" charset="0"/>
              </a:rPr>
              <a:t>Обезбедити мировање и добру негу болесника, адекватну исхрану и личну хигијену</a:t>
            </a:r>
          </a:p>
          <a:p>
            <a:pPr eaLnBrk="1" hangingPunct="1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r>
              <a:rPr lang="sr-Cyrl-CS" altLang="sr-Latn-RS" sz="2000">
                <a:latin typeface="Arial" panose="020B0604020202020204" pitchFamily="34" charset="0"/>
              </a:rPr>
              <a:t>Вежбе дисања, удобан положај</a:t>
            </a:r>
          </a:p>
          <a:p>
            <a:pPr eaLnBrk="1" hangingPunct="1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Здравствено васпитање</a:t>
            </a:r>
            <a:endParaRPr lang="en-US" altLang="sr-Latn-RS" sz="2000">
              <a:latin typeface="Arial" panose="020B0604020202020204" pitchFamily="34" charset="0"/>
            </a:endParaRPr>
          </a:p>
        </p:txBody>
      </p:sp>
      <p:sp>
        <p:nvSpPr>
          <p:cNvPr id="28675" name="Text Box 2"/>
          <p:cNvSpPr txBox="1">
            <a:spLocks noChangeArrowheads="1"/>
          </p:cNvSpPr>
          <p:nvPr/>
        </p:nvSpPr>
        <p:spPr bwMode="auto">
          <a:xfrm>
            <a:off x="2238375" y="1357313"/>
            <a:ext cx="6324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sr-Cyrl-CS" altLang="sr-Latn-RS" sz="2000" b="1">
                <a:solidFill>
                  <a:srgbClr val="FF0000"/>
                </a:solidFill>
                <a:latin typeface="Arial" panose="020B0604020202020204" pitchFamily="34" charset="0"/>
              </a:rPr>
              <a:t>Емфизем плућа - улога сестре</a:t>
            </a:r>
            <a:endParaRPr lang="en-US" altLang="sr-Latn-RS" sz="20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9727047"/>
      </p:ext>
    </p:extLst>
  </p:cSld>
  <p:clrMapOvr>
    <a:masterClrMapping/>
  </p:clrMapOvr>
  <p:transition spd="slow" advTm="28019">
    <p:cover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4"/>
          <p:cNvSpPr txBox="1">
            <a:spLocks noChangeArrowheads="1"/>
          </p:cNvSpPr>
          <p:nvPr/>
        </p:nvSpPr>
        <p:spPr bwMode="auto">
          <a:xfrm>
            <a:off x="2024063" y="1928813"/>
            <a:ext cx="8001000" cy="267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 </a:t>
            </a:r>
            <a:r>
              <a:rPr lang="sr-Cyrl-CS" altLang="sr-Latn-RS" sz="2000">
                <a:latin typeface="Arial" panose="020B0604020202020204" pitchFamily="34" charset="0"/>
              </a:rPr>
              <a:t>Настаје услед зачепљења плућних аартерија емболусом</a:t>
            </a:r>
          </a:p>
          <a:p>
            <a:pPr eaLnBrk="1" hangingPunct="1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Честа је код пацијената са дубоком венском тромбозом, конгетивном срчаном слабошћу, хипертензијом, малигнитетом, у трудноћи, након операција (кука, колена...)</a:t>
            </a:r>
          </a:p>
          <a:p>
            <a:pPr eaLnBrk="1" hangingPunct="1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</a:t>
            </a:r>
            <a:r>
              <a:rPr lang="sr-Cyrl-CS" altLang="sr-Latn-RS" sz="2000">
                <a:solidFill>
                  <a:srgbClr val="FF0000"/>
                </a:solidFill>
                <a:latin typeface="Arial" panose="020B0604020202020204" pitchFamily="34" charset="0"/>
              </a:rPr>
              <a:t>Симптоми:</a:t>
            </a:r>
            <a:r>
              <a:rPr lang="sr-Cyrl-CS" altLang="sr-Latn-RS" sz="2000">
                <a:latin typeface="Arial" panose="020B0604020202020204" pitchFamily="34" charset="0"/>
              </a:rPr>
              <a:t> диспнеја, бол, кашаљ, хемеоптизије</a:t>
            </a:r>
          </a:p>
          <a:p>
            <a:pPr eaLnBrk="1" hangingPunct="1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</a:t>
            </a:r>
            <a:r>
              <a:rPr lang="sr-Cyrl-CS" altLang="sr-Latn-RS" sz="2000">
                <a:solidFill>
                  <a:srgbClr val="FF0000"/>
                </a:solidFill>
                <a:latin typeface="Arial" panose="020B0604020202020204" pitchFamily="34" charset="0"/>
              </a:rPr>
              <a:t>Знаци: </a:t>
            </a:r>
            <a:r>
              <a:rPr lang="sr-Cyrl-CS" altLang="sr-Latn-RS" sz="2000">
                <a:latin typeface="Arial" panose="020B0604020202020204" pitchFamily="34" charset="0"/>
              </a:rPr>
              <a:t>тахипнеја, тахикардија, цијаноза...</a:t>
            </a:r>
            <a:endParaRPr lang="en-US" altLang="sr-Latn-RS" sz="2000">
              <a:latin typeface="Arial" panose="020B0604020202020204" pitchFamily="34" charset="0"/>
            </a:endParaRPr>
          </a:p>
        </p:txBody>
      </p:sp>
      <p:sp>
        <p:nvSpPr>
          <p:cNvPr id="29699" name="Text Box 2"/>
          <p:cNvSpPr txBox="1">
            <a:spLocks noChangeArrowheads="1"/>
          </p:cNvSpPr>
          <p:nvPr/>
        </p:nvSpPr>
        <p:spPr bwMode="auto">
          <a:xfrm>
            <a:off x="2238375" y="1357313"/>
            <a:ext cx="6324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sr-Cyrl-CS" altLang="sr-Latn-RS" sz="2000" b="1">
                <a:solidFill>
                  <a:srgbClr val="FF0000"/>
                </a:solidFill>
                <a:latin typeface="Arial" panose="020B0604020202020204" pitchFamily="34" charset="0"/>
              </a:rPr>
              <a:t>Плућна емболија</a:t>
            </a:r>
            <a:endParaRPr lang="en-US" altLang="sr-Latn-RS" sz="20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1177099"/>
      </p:ext>
    </p:extLst>
  </p:cSld>
  <p:clrMapOvr>
    <a:masterClrMapping/>
  </p:clrMapOvr>
  <p:transition spd="slow" advTm="42158">
    <p:cover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4"/>
          <p:cNvSpPr txBox="1">
            <a:spLocks noChangeArrowheads="1"/>
          </p:cNvSpPr>
          <p:nvPr/>
        </p:nvSpPr>
        <p:spPr bwMode="auto">
          <a:xfrm>
            <a:off x="2024063" y="1928814"/>
            <a:ext cx="8001000" cy="218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 </a:t>
            </a:r>
            <a:r>
              <a:rPr lang="sr-Cyrl-CS" altLang="sr-Latn-RS" sz="2000">
                <a:latin typeface="Arial" panose="020B0604020202020204" pitchFamily="34" charset="0"/>
              </a:rPr>
              <a:t>Хитно обавестити лекара</a:t>
            </a:r>
          </a:p>
          <a:p>
            <a:pPr eaLnBrk="1" hangingPunct="1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Припрема за дијагностичке процедуре (лабораторијске анализе, РДГ и компјутеризована томографија грудног коша, плућна ангиографија, сцинтиграфија...)</a:t>
            </a:r>
          </a:p>
          <a:p>
            <a:pPr eaLnBrk="1" hangingPunct="1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Терапија: тромболитици, хепарин....</a:t>
            </a:r>
            <a:endParaRPr lang="en-US" altLang="sr-Latn-RS" sz="2000">
              <a:latin typeface="Arial" panose="020B0604020202020204" pitchFamily="34" charset="0"/>
            </a:endParaRPr>
          </a:p>
        </p:txBody>
      </p:sp>
      <p:sp>
        <p:nvSpPr>
          <p:cNvPr id="30723" name="Text Box 2"/>
          <p:cNvSpPr txBox="1">
            <a:spLocks noChangeArrowheads="1"/>
          </p:cNvSpPr>
          <p:nvPr/>
        </p:nvSpPr>
        <p:spPr bwMode="auto">
          <a:xfrm>
            <a:off x="2238375" y="1357313"/>
            <a:ext cx="6324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sr-Cyrl-CS" altLang="sr-Latn-RS" sz="2000" b="1">
                <a:solidFill>
                  <a:srgbClr val="FF0000"/>
                </a:solidFill>
                <a:latin typeface="Arial" panose="020B0604020202020204" pitchFamily="34" charset="0"/>
              </a:rPr>
              <a:t>Плућна емболија – улога сестре</a:t>
            </a:r>
            <a:endParaRPr lang="en-US" altLang="sr-Latn-RS" sz="20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8538772"/>
      </p:ext>
    </p:extLst>
  </p:cSld>
  <p:clrMapOvr>
    <a:masterClrMapping/>
  </p:clrMapOvr>
  <p:transition spd="slow" advTm="37357">
    <p:cover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4"/>
          <p:cNvSpPr txBox="1">
            <a:spLocks noChangeArrowheads="1"/>
          </p:cNvSpPr>
          <p:nvPr/>
        </p:nvSpPr>
        <p:spPr bwMode="auto">
          <a:xfrm>
            <a:off x="2024063" y="1928813"/>
            <a:ext cx="800100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 </a:t>
            </a:r>
            <a:r>
              <a:rPr lang="sr-Cyrl-CS" altLang="sr-Latn-RS" sz="2000">
                <a:latin typeface="Arial" panose="020B0604020202020204" pitchFamily="34" charset="0"/>
              </a:rPr>
              <a:t>Компликација инсуфицијенције левог срца (кардиогени)</a:t>
            </a:r>
          </a:p>
          <a:p>
            <a:pPr eaLnBrk="1" hangingPunct="1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Због застоја крви у плућима долази до трансудације течности и крви у алвеоле</a:t>
            </a:r>
          </a:p>
          <a:p>
            <a:pPr eaLnBrk="1" hangingPunct="1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Симптоми: диспнеја, кашаљ, обилан испљувак, цијаноза...</a:t>
            </a:r>
          </a:p>
        </p:txBody>
      </p:sp>
      <p:sp>
        <p:nvSpPr>
          <p:cNvPr id="31747" name="Text Box 2"/>
          <p:cNvSpPr txBox="1">
            <a:spLocks noChangeArrowheads="1"/>
          </p:cNvSpPr>
          <p:nvPr/>
        </p:nvSpPr>
        <p:spPr bwMode="auto">
          <a:xfrm>
            <a:off x="2238375" y="1357313"/>
            <a:ext cx="6324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sr-Cyrl-CS" altLang="sr-Latn-RS" sz="2000" b="1">
                <a:solidFill>
                  <a:srgbClr val="FF0000"/>
                </a:solidFill>
                <a:latin typeface="Arial" panose="020B0604020202020204" pitchFamily="34" charset="0"/>
              </a:rPr>
              <a:t>Едем плућа</a:t>
            </a:r>
            <a:endParaRPr lang="en-US" altLang="sr-Latn-RS" sz="20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31748" name="Text Box 2"/>
          <p:cNvSpPr txBox="1">
            <a:spLocks noChangeArrowheads="1"/>
          </p:cNvSpPr>
          <p:nvPr/>
        </p:nvSpPr>
        <p:spPr bwMode="auto">
          <a:xfrm>
            <a:off x="2238375" y="4000500"/>
            <a:ext cx="6324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sr-Cyrl-CS" altLang="sr-Latn-RS" sz="2000" b="1">
                <a:solidFill>
                  <a:srgbClr val="FF0000"/>
                </a:solidFill>
                <a:latin typeface="Arial" panose="020B0604020202020204" pitchFamily="34" charset="0"/>
              </a:rPr>
              <a:t>Улога сестре</a:t>
            </a:r>
            <a:endParaRPr lang="en-US" altLang="sr-Latn-RS" sz="20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31749" name="Text Box 4"/>
          <p:cNvSpPr txBox="1">
            <a:spLocks noChangeArrowheads="1"/>
          </p:cNvSpPr>
          <p:nvPr/>
        </p:nvSpPr>
        <p:spPr bwMode="auto">
          <a:xfrm>
            <a:off x="2024063" y="4429126"/>
            <a:ext cx="80010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 </a:t>
            </a:r>
            <a:r>
              <a:rPr lang="sr-Cyrl-CS" altLang="sr-Latn-RS" sz="2000">
                <a:latin typeface="Arial" panose="020B0604020202020204" pitchFamily="34" charset="0"/>
              </a:rPr>
              <a:t>Препознати стање</a:t>
            </a:r>
          </a:p>
          <a:p>
            <a:pPr eaLnBrk="1" hangingPunct="1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Хитно обавестити лекара</a:t>
            </a:r>
          </a:p>
          <a:p>
            <a:pPr eaLnBrk="1" hangingPunct="1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Припремити кисеоник и лекове</a:t>
            </a:r>
          </a:p>
          <a:p>
            <a:pPr eaLnBrk="1" hangingPunct="1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Спроводити превентивне мере (масажа читавог тела, вежбе у постељи, рано устајање након операције...)</a:t>
            </a:r>
          </a:p>
        </p:txBody>
      </p:sp>
    </p:spTree>
    <p:extLst>
      <p:ext uri="{BB962C8B-B14F-4D97-AF65-F5344CB8AC3E}">
        <p14:creationId xmlns:p14="http://schemas.microsoft.com/office/powerpoint/2010/main" val="1406199612"/>
      </p:ext>
    </p:extLst>
  </p:cSld>
  <p:clrMapOvr>
    <a:masterClrMapping/>
  </p:clrMapOvr>
  <p:transition spd="slow" advTm="61797">
    <p:cover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4"/>
          <p:cNvSpPr txBox="1">
            <a:spLocks noChangeArrowheads="1"/>
          </p:cNvSpPr>
          <p:nvPr/>
        </p:nvSpPr>
        <p:spPr bwMode="auto">
          <a:xfrm>
            <a:off x="1952625" y="1571626"/>
            <a:ext cx="8001000" cy="26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 </a:t>
            </a:r>
            <a:r>
              <a:rPr lang="sr-Cyrl-CS" altLang="sr-Latn-RS" sz="2000">
                <a:latin typeface="Arial" panose="020B0604020202020204" pitchFamily="34" charset="0"/>
              </a:rPr>
              <a:t>Последица обољења лућног паренхима (ателектаза, хронични бронхитис, фиброза плућа...)</a:t>
            </a:r>
          </a:p>
          <a:p>
            <a:pPr eaLnBrk="1" hangingPunct="1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Повећан притисак у бронхијама – проширење (задражавање секрета, разарање зида бронха)</a:t>
            </a:r>
          </a:p>
          <a:p>
            <a:pPr eaLnBrk="1" hangingPunct="1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Болесник кашље и избацује обилан секрет</a:t>
            </a:r>
          </a:p>
          <a:p>
            <a:pPr eaLnBrk="1" hangingPunct="1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Секундарна инфекција</a:t>
            </a:r>
          </a:p>
        </p:txBody>
      </p:sp>
      <p:sp>
        <p:nvSpPr>
          <p:cNvPr id="32771" name="Text Box 2"/>
          <p:cNvSpPr txBox="1">
            <a:spLocks noChangeArrowheads="1"/>
          </p:cNvSpPr>
          <p:nvPr/>
        </p:nvSpPr>
        <p:spPr bwMode="auto">
          <a:xfrm>
            <a:off x="2166938" y="1071563"/>
            <a:ext cx="6324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sr-Cyrl-CS" altLang="sr-Latn-RS" sz="2000" b="1">
                <a:solidFill>
                  <a:srgbClr val="FF0000"/>
                </a:solidFill>
                <a:latin typeface="Arial" panose="020B0604020202020204" pitchFamily="34" charset="0"/>
              </a:rPr>
              <a:t>Бронхиектазије</a:t>
            </a:r>
            <a:endParaRPr lang="en-US" altLang="sr-Latn-RS" sz="20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32772" name="Text Box 2"/>
          <p:cNvSpPr txBox="1">
            <a:spLocks noChangeArrowheads="1"/>
          </p:cNvSpPr>
          <p:nvPr/>
        </p:nvSpPr>
        <p:spPr bwMode="auto">
          <a:xfrm>
            <a:off x="2166938" y="4429125"/>
            <a:ext cx="6324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sr-Cyrl-CS" altLang="sr-Latn-RS" sz="2000" b="1">
                <a:solidFill>
                  <a:srgbClr val="FF0000"/>
                </a:solidFill>
                <a:latin typeface="Arial" panose="020B0604020202020204" pitchFamily="34" charset="0"/>
              </a:rPr>
              <a:t>Улога сестре</a:t>
            </a:r>
            <a:endParaRPr lang="en-US" altLang="sr-Latn-RS" sz="20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32773" name="Text Box 4"/>
          <p:cNvSpPr txBox="1">
            <a:spLocks noChangeArrowheads="1"/>
          </p:cNvSpPr>
          <p:nvPr/>
        </p:nvSpPr>
        <p:spPr bwMode="auto">
          <a:xfrm>
            <a:off x="1952625" y="4929189"/>
            <a:ext cx="8001000" cy="169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 </a:t>
            </a:r>
            <a:r>
              <a:rPr lang="sr-Cyrl-CS" altLang="sr-Latn-RS" sz="2000">
                <a:latin typeface="Arial" panose="020B0604020202020204" pitchFamily="34" charset="0"/>
              </a:rPr>
              <a:t>Постављање болесника у дренажни положај, најмање два пута дневно)</a:t>
            </a:r>
          </a:p>
          <a:p>
            <a:pPr eaLnBrk="1" hangingPunct="1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Здравствено васпитини рад (поступак са испљувком, заштитити околину)</a:t>
            </a:r>
          </a:p>
        </p:txBody>
      </p:sp>
    </p:spTree>
    <p:extLst>
      <p:ext uri="{BB962C8B-B14F-4D97-AF65-F5344CB8AC3E}">
        <p14:creationId xmlns:p14="http://schemas.microsoft.com/office/powerpoint/2010/main" val="850093213"/>
      </p:ext>
    </p:extLst>
  </p:cSld>
  <p:clrMapOvr>
    <a:masterClrMapping/>
  </p:clrMapOvr>
  <p:transition spd="slow" advTm="39376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2309813" y="1285876"/>
            <a:ext cx="7772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sr-Latn-RS" sz="2400" b="1">
                <a:solidFill>
                  <a:srgbClr val="0070C0"/>
                </a:solidFill>
                <a:latin typeface="Arial" panose="020B0604020202020204" pitchFamily="34" charset="0"/>
              </a:rPr>
              <a:t>    </a:t>
            </a:r>
            <a:r>
              <a:rPr lang="sr-Cyrl-CS" altLang="sr-Latn-RS" sz="2400" b="1">
                <a:solidFill>
                  <a:srgbClr val="0070C0"/>
                </a:solidFill>
                <a:latin typeface="Arial" panose="020B0604020202020204" pitchFamily="34" charset="0"/>
              </a:rPr>
              <a:t>НЕГА ЗДРАВОГ И БОЛЕСНОГ ДЕТЕТА</a:t>
            </a:r>
            <a:endParaRPr lang="en-US" altLang="sr-Latn-RS" sz="240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2971801" y="1981200"/>
            <a:ext cx="30781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sr-Cyrl-CS" altLang="sr-Latn-RS" sz="1800" b="1">
                <a:solidFill>
                  <a:srgbClr val="FF0000"/>
                </a:solidFill>
                <a:latin typeface="Arial" panose="020B0604020202020204" pitchFamily="34" charset="0"/>
              </a:rPr>
              <a:t>Установе за лечење деце</a:t>
            </a:r>
            <a:endParaRPr lang="en-US" altLang="sr-Latn-RS" sz="1800" b="1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2514600" y="2743201"/>
            <a:ext cx="8001000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 </a:t>
            </a:r>
            <a:r>
              <a:rPr lang="sr-Cyrl-CS" altLang="sr-Latn-RS" sz="2000">
                <a:latin typeface="Arial" panose="020B0604020202020204" pitchFamily="34" charset="0"/>
              </a:rPr>
              <a:t>Дечје болнице (опште и специјалне)</a:t>
            </a:r>
          </a:p>
          <a:p>
            <a:pPr eaLnBrk="1" hangingPunct="1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 </a:t>
            </a:r>
            <a:r>
              <a:rPr lang="sr-Cyrl-CS" altLang="sr-Latn-RS" sz="2000">
                <a:latin typeface="Arial" panose="020B0604020202020204" pitchFamily="34" charset="0"/>
              </a:rPr>
              <a:t>Специјални центри за недоношчад</a:t>
            </a:r>
          </a:p>
          <a:p>
            <a:pPr eaLnBrk="1" hangingPunct="1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 </a:t>
            </a:r>
            <a:r>
              <a:rPr lang="sr-Cyrl-CS" altLang="sr-Latn-RS" sz="2000">
                <a:latin typeface="Arial" panose="020B0604020202020204" pitchFamily="34" charset="0"/>
              </a:rPr>
              <a:t>Амбуланте (опремљеност, антропометријска мерења)</a:t>
            </a:r>
            <a:endParaRPr lang="en-US" altLang="sr-Latn-RS" sz="20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4071995"/>
      </p:ext>
    </p:extLst>
  </p:cSld>
  <p:clrMapOvr>
    <a:masterClrMapping/>
  </p:clrMapOvr>
  <p:transition spd="slow" advTm="30593">
    <p:cover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4"/>
          <p:cNvSpPr txBox="1">
            <a:spLocks noChangeArrowheads="1"/>
          </p:cNvSpPr>
          <p:nvPr/>
        </p:nvSpPr>
        <p:spPr bwMode="auto">
          <a:xfrm>
            <a:off x="1952625" y="1571625"/>
            <a:ext cx="800100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 </a:t>
            </a:r>
            <a:r>
              <a:rPr lang="sr-Cyrl-CS" altLang="sr-Latn-RS" sz="2000">
                <a:latin typeface="Arial" panose="020B0604020202020204" pitchFamily="34" charset="0"/>
              </a:rPr>
              <a:t>Најчешће настаје пропагацијом инфекције из околине</a:t>
            </a:r>
          </a:p>
          <a:p>
            <a:pPr eaLnBrk="1" hangingPunct="1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Бол се јавља јер је паријенталан плеура инервисана; болесник плитко дише, лећи на оболелој страни</a:t>
            </a:r>
          </a:p>
          <a:p>
            <a:pPr eaLnBrk="1" hangingPunct="1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Код појаве скудата бол се смањује</a:t>
            </a:r>
          </a:p>
        </p:txBody>
      </p:sp>
      <p:sp>
        <p:nvSpPr>
          <p:cNvPr id="33795" name="Text Box 2"/>
          <p:cNvSpPr txBox="1">
            <a:spLocks noChangeArrowheads="1"/>
          </p:cNvSpPr>
          <p:nvPr/>
        </p:nvSpPr>
        <p:spPr bwMode="auto">
          <a:xfrm>
            <a:off x="2166938" y="1071563"/>
            <a:ext cx="6324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sr-Cyrl-CS" altLang="sr-Latn-RS" sz="2000" b="1">
                <a:solidFill>
                  <a:srgbClr val="FF0000"/>
                </a:solidFill>
                <a:latin typeface="Arial" panose="020B0604020202020204" pitchFamily="34" charset="0"/>
              </a:rPr>
              <a:t>Запаљење плућне марамице</a:t>
            </a:r>
            <a:endParaRPr lang="en-US" altLang="sr-Latn-RS" sz="20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33796" name="Text Box 2"/>
          <p:cNvSpPr txBox="1">
            <a:spLocks noChangeArrowheads="1"/>
          </p:cNvSpPr>
          <p:nvPr/>
        </p:nvSpPr>
        <p:spPr bwMode="auto">
          <a:xfrm>
            <a:off x="2166938" y="3571875"/>
            <a:ext cx="6324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sr-Cyrl-CS" altLang="sr-Latn-RS" sz="2000" b="1">
                <a:solidFill>
                  <a:srgbClr val="FF0000"/>
                </a:solidFill>
                <a:latin typeface="Arial" panose="020B0604020202020204" pitchFamily="34" charset="0"/>
              </a:rPr>
              <a:t>Улога сестре</a:t>
            </a:r>
            <a:endParaRPr lang="en-US" altLang="sr-Latn-RS" sz="20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33797" name="Text Box 4"/>
          <p:cNvSpPr txBox="1">
            <a:spLocks noChangeArrowheads="1"/>
          </p:cNvSpPr>
          <p:nvPr/>
        </p:nvSpPr>
        <p:spPr bwMode="auto">
          <a:xfrm>
            <a:off x="1952625" y="4143375"/>
            <a:ext cx="8001000" cy="255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 </a:t>
            </a:r>
            <a:r>
              <a:rPr lang="sr-Cyrl-CS" altLang="sr-Latn-RS" sz="2000">
                <a:latin typeface="Arial" panose="020B0604020202020204" pitchFamily="34" charset="0"/>
              </a:rPr>
              <a:t>Постављање болесника у одговарајући положај – код сувог плеуритисаа пасивизира оболелу страну (могућност стварања прираслица)</a:t>
            </a:r>
          </a:p>
          <a:p>
            <a:pPr eaLnBrk="1" hangingPunct="1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Одржавање личне хигијене и исхрана</a:t>
            </a:r>
          </a:p>
          <a:p>
            <a:pPr eaLnBrk="1" hangingPunct="1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Припремање пацијента и материјала, асистирање при плеуралној пункцији</a:t>
            </a:r>
          </a:p>
        </p:txBody>
      </p:sp>
    </p:spTree>
    <p:extLst>
      <p:ext uri="{BB962C8B-B14F-4D97-AF65-F5344CB8AC3E}">
        <p14:creationId xmlns:p14="http://schemas.microsoft.com/office/powerpoint/2010/main" val="3076991214"/>
      </p:ext>
    </p:extLst>
  </p:cSld>
  <p:clrMapOvr>
    <a:masterClrMapping/>
  </p:clrMapOvr>
  <p:transition spd="slow" advTm="33507">
    <p:cover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4"/>
          <p:cNvSpPr txBox="1">
            <a:spLocks noChangeArrowheads="1"/>
          </p:cNvSpPr>
          <p:nvPr/>
        </p:nvSpPr>
        <p:spPr bwMode="auto">
          <a:xfrm>
            <a:off x="1952625" y="2000250"/>
            <a:ext cx="8001000" cy="317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 </a:t>
            </a:r>
            <a:r>
              <a:rPr lang="sr-Cyrl-CS" altLang="sr-Latn-RS" sz="2000">
                <a:latin typeface="Arial" panose="020B0604020202020204" pitchFamily="34" charset="0"/>
              </a:rPr>
              <a:t>Примењује се код постојања обилне секреције (бронхиектазије, апсцес, гангрена плућа)</a:t>
            </a:r>
          </a:p>
          <a:p>
            <a:pPr eaLnBrk="1" hangingPunct="1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У односу на лолакилзацију патолошког процеса:</a:t>
            </a:r>
          </a:p>
          <a:p>
            <a:pPr lvl="1" eaLnBrk="1" hangingPunct="1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Фаувлеров – код локализације процеса у горњим партијама</a:t>
            </a:r>
          </a:p>
          <a:p>
            <a:pPr lvl="1" eaLnBrk="1" hangingPunct="1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Бочни хоризонтални – лежи на здравој страни (код процеса у средњим партијама)</a:t>
            </a:r>
          </a:p>
          <a:p>
            <a:pPr lvl="1" eaLnBrk="1" hangingPunct="1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Квинкеов – код процеса у базалним партијама</a:t>
            </a:r>
          </a:p>
        </p:txBody>
      </p:sp>
      <p:sp>
        <p:nvSpPr>
          <p:cNvPr id="34819" name="Text Box 2"/>
          <p:cNvSpPr txBox="1">
            <a:spLocks noChangeArrowheads="1"/>
          </p:cNvSpPr>
          <p:nvPr/>
        </p:nvSpPr>
        <p:spPr bwMode="auto">
          <a:xfrm>
            <a:off x="2095500" y="1428750"/>
            <a:ext cx="6324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sr-Cyrl-CS" altLang="sr-Latn-RS" sz="2000" b="1">
                <a:solidFill>
                  <a:srgbClr val="FF0000"/>
                </a:solidFill>
                <a:latin typeface="Arial" panose="020B0604020202020204" pitchFamily="34" charset="0"/>
              </a:rPr>
              <a:t>Дренажни положаји</a:t>
            </a:r>
            <a:endParaRPr lang="en-US" altLang="sr-Latn-RS" sz="20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4456908"/>
      </p:ext>
    </p:extLst>
  </p:cSld>
  <p:clrMapOvr>
    <a:masterClrMapping/>
  </p:clrMapOvr>
  <p:transition spd="slow" advTm="5123">
    <p:cover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4"/>
          <p:cNvSpPr txBox="1">
            <a:spLocks noChangeArrowheads="1"/>
          </p:cNvSpPr>
          <p:nvPr/>
        </p:nvSpPr>
        <p:spPr bwMode="auto">
          <a:xfrm>
            <a:off x="1952625" y="2000250"/>
            <a:ext cx="8001000" cy="440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 </a:t>
            </a:r>
            <a:r>
              <a:rPr lang="sr-Cyrl-CS" altLang="sr-Latn-RS" sz="2000">
                <a:latin typeface="Arial" panose="020B0604020202020204" pitchFamily="34" charset="0"/>
              </a:rPr>
              <a:t>Раде се код свих рестриктивних обољења дисајног система</a:t>
            </a:r>
          </a:p>
          <a:p>
            <a:pPr eaLnBrk="1" hangingPunct="1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За све вежбе дисања</a:t>
            </a:r>
          </a:p>
          <a:p>
            <a:pPr lvl="1" eaLnBrk="1" hangingPunct="1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Ослободити дисајне путеве секрета (кашаљ, дренажни положаји)</a:t>
            </a:r>
          </a:p>
          <a:p>
            <a:pPr lvl="1" eaLnBrk="1" hangingPunct="1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Релаксирати дисајну мускулатуру (опуштање раменог појаса уз покрете врата и руку)</a:t>
            </a:r>
          </a:p>
          <a:p>
            <a:pPr lvl="1" eaLnBrk="1" hangingPunct="1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Продужити експиријум (лагано дисање без напора, дијафрагмално дисање – покреће се трбужни зид, а не груедни кош)</a:t>
            </a:r>
          </a:p>
          <a:p>
            <a:pPr lvl="1" eaLnBrk="1" hangingPunct="1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Дисати кроз нос</a:t>
            </a:r>
          </a:p>
        </p:txBody>
      </p:sp>
      <p:sp>
        <p:nvSpPr>
          <p:cNvPr id="35843" name="Text Box 2"/>
          <p:cNvSpPr txBox="1">
            <a:spLocks noChangeArrowheads="1"/>
          </p:cNvSpPr>
          <p:nvPr/>
        </p:nvSpPr>
        <p:spPr bwMode="auto">
          <a:xfrm>
            <a:off x="2095500" y="1428750"/>
            <a:ext cx="6324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sr-Cyrl-CS" altLang="sr-Latn-RS" sz="2000" b="1">
                <a:solidFill>
                  <a:srgbClr val="FF0000"/>
                </a:solidFill>
                <a:latin typeface="Arial" panose="020B0604020202020204" pitchFamily="34" charset="0"/>
              </a:rPr>
              <a:t>Вежбе дисања</a:t>
            </a:r>
            <a:endParaRPr lang="en-US" altLang="sr-Latn-RS" sz="20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4453989"/>
      </p:ext>
    </p:extLst>
  </p:cSld>
  <p:clrMapOvr>
    <a:masterClrMapping/>
  </p:clrMapOvr>
  <p:transition spd="slow" advTm="34232">
    <p:cover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4"/>
          <p:cNvSpPr txBox="1">
            <a:spLocks noChangeArrowheads="1"/>
          </p:cNvSpPr>
          <p:nvPr/>
        </p:nvSpPr>
        <p:spPr bwMode="auto">
          <a:xfrm>
            <a:off x="2024063" y="4429125"/>
            <a:ext cx="8001000" cy="243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 </a:t>
            </a:r>
            <a:r>
              <a:rPr lang="sr-Cyrl-CS" altLang="sr-Latn-RS" sz="2000">
                <a:latin typeface="Arial" panose="020B0604020202020204" pitchFamily="34" charset="0"/>
              </a:rPr>
              <a:t>Кашаљ</a:t>
            </a:r>
          </a:p>
          <a:p>
            <a:pPr eaLnBrk="1" hangingPunct="1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Испљувак</a:t>
            </a:r>
          </a:p>
          <a:p>
            <a:pPr eaLnBrk="1" hangingPunct="1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Температура</a:t>
            </a:r>
          </a:p>
          <a:p>
            <a:pPr eaLnBrk="1" hangingPunct="1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Број респирација</a:t>
            </a:r>
          </a:p>
          <a:p>
            <a:pPr eaLnBrk="1" hangingPunct="1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Гасне анализе</a:t>
            </a:r>
          </a:p>
        </p:txBody>
      </p:sp>
      <p:sp>
        <p:nvSpPr>
          <p:cNvPr id="36867" name="Text Box 2"/>
          <p:cNvSpPr txBox="1">
            <a:spLocks noChangeArrowheads="1"/>
          </p:cNvSpPr>
          <p:nvPr/>
        </p:nvSpPr>
        <p:spPr bwMode="auto">
          <a:xfrm>
            <a:off x="2095500" y="1428750"/>
            <a:ext cx="6324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sr-Cyrl-CS" altLang="sr-Latn-RS" sz="2000" b="1">
                <a:solidFill>
                  <a:srgbClr val="FF0000"/>
                </a:solidFill>
                <a:latin typeface="Arial" panose="020B0604020202020204" pitchFamily="34" charset="0"/>
              </a:rPr>
              <a:t>Вежбе дисања</a:t>
            </a:r>
            <a:endParaRPr lang="en-US" altLang="sr-Latn-RS" sz="20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36868" name="Text Box 2"/>
          <p:cNvSpPr txBox="1">
            <a:spLocks noChangeArrowheads="1"/>
          </p:cNvSpPr>
          <p:nvPr/>
        </p:nvSpPr>
        <p:spPr bwMode="auto">
          <a:xfrm>
            <a:off x="2166938" y="3929063"/>
            <a:ext cx="6324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sr-Cyrl-CS" altLang="sr-Latn-RS" sz="2000" b="1">
                <a:solidFill>
                  <a:srgbClr val="FF0000"/>
                </a:solidFill>
                <a:latin typeface="Arial" panose="020B0604020202020204" pitchFamily="34" charset="0"/>
              </a:rPr>
              <a:t>Посматање болесника</a:t>
            </a:r>
            <a:endParaRPr lang="en-US" altLang="sr-Latn-RS" sz="20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36869" name="Text Box 4"/>
          <p:cNvSpPr txBox="1">
            <a:spLocks noChangeArrowheads="1"/>
          </p:cNvSpPr>
          <p:nvPr/>
        </p:nvSpPr>
        <p:spPr bwMode="auto">
          <a:xfrm>
            <a:off x="2105025" y="2152651"/>
            <a:ext cx="8001000" cy="169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 </a:t>
            </a:r>
            <a:r>
              <a:rPr lang="sr-Cyrl-CS" altLang="sr-Latn-RS" sz="2000">
                <a:latin typeface="Arial" panose="020B0604020202020204" pitchFamily="34" charset="0"/>
              </a:rPr>
              <a:t>Дијафрагмалне вежбе дисања – експиријум се потпомаже разним покретима тела и притиском шака или појаса на базални део грудног коша (код емфизема, астме)</a:t>
            </a:r>
          </a:p>
          <a:p>
            <a:pPr eaLnBrk="1" hangingPunct="1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Код ателектазе – максималан удах, издисај против отпора</a:t>
            </a:r>
          </a:p>
        </p:txBody>
      </p:sp>
    </p:spTree>
    <p:extLst>
      <p:ext uri="{BB962C8B-B14F-4D97-AF65-F5344CB8AC3E}">
        <p14:creationId xmlns:p14="http://schemas.microsoft.com/office/powerpoint/2010/main" val="579762434"/>
      </p:ext>
    </p:extLst>
  </p:cSld>
  <p:clrMapOvr>
    <a:masterClrMapping/>
  </p:clrMapOvr>
  <p:transition spd="slow" advTm="42828">
    <p:cover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2"/>
          <p:cNvSpPr txBox="1">
            <a:spLocks noChangeArrowheads="1"/>
          </p:cNvSpPr>
          <p:nvPr/>
        </p:nvSpPr>
        <p:spPr bwMode="auto">
          <a:xfrm>
            <a:off x="2095500" y="1428750"/>
            <a:ext cx="6324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sr-Cyrl-CS" altLang="sr-Latn-RS" sz="2000" b="1">
                <a:solidFill>
                  <a:srgbClr val="FF0000"/>
                </a:solidFill>
                <a:latin typeface="Arial" panose="020B0604020202020204" pitchFamily="34" charset="0"/>
              </a:rPr>
              <a:t>Кашаљ</a:t>
            </a:r>
            <a:endParaRPr lang="en-US" altLang="sr-Latn-RS" sz="20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37891" name="Text Box 4"/>
          <p:cNvSpPr txBox="1">
            <a:spLocks noChangeArrowheads="1"/>
          </p:cNvSpPr>
          <p:nvPr/>
        </p:nvSpPr>
        <p:spPr bwMode="auto">
          <a:xfrm>
            <a:off x="2105025" y="2152651"/>
            <a:ext cx="8001000" cy="304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 </a:t>
            </a:r>
            <a:r>
              <a:rPr lang="sr-Cyrl-CS" altLang="sr-Latn-RS" sz="2000">
                <a:latin typeface="Arial" panose="020B0604020202020204" pitchFamily="34" charset="0"/>
              </a:rPr>
              <a:t> Рефлексни акт, надражајем тусигених зона</a:t>
            </a:r>
          </a:p>
          <a:p>
            <a:pPr eaLnBrk="1" hangingPunct="1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Учествују велике групе мишића – велики утрошак енергије и кисеоника</a:t>
            </a:r>
          </a:p>
          <a:p>
            <a:pPr eaLnBrk="1" hangingPunct="1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Заштитини механизам, не сузбијати кашаљ којим се избацује секрет</a:t>
            </a:r>
          </a:p>
          <a:p>
            <a:pPr eaLnBrk="1" hangingPunct="1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Сув дуготрајан кашаљ штетан – повећава интраторакални притисак – емфизем, оптерећује десно срце</a:t>
            </a:r>
          </a:p>
        </p:txBody>
      </p:sp>
    </p:spTree>
    <p:extLst>
      <p:ext uri="{BB962C8B-B14F-4D97-AF65-F5344CB8AC3E}">
        <p14:creationId xmlns:p14="http://schemas.microsoft.com/office/powerpoint/2010/main" val="2303295390"/>
      </p:ext>
    </p:extLst>
  </p:cSld>
  <p:clrMapOvr>
    <a:masterClrMapping/>
  </p:clrMapOvr>
  <p:transition spd="slow" advTm="7941">
    <p:cover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2095500" y="1428750"/>
            <a:ext cx="6324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sr-Cyrl-CS" altLang="sr-Latn-RS" sz="2000" b="1">
                <a:solidFill>
                  <a:srgbClr val="FF0000"/>
                </a:solidFill>
                <a:latin typeface="Arial" panose="020B0604020202020204" pitchFamily="34" charset="0"/>
              </a:rPr>
              <a:t>Кашаљ – улога сестре</a:t>
            </a:r>
            <a:endParaRPr lang="en-US" altLang="sr-Latn-RS" sz="20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38915" name="Text Box 4"/>
          <p:cNvSpPr txBox="1">
            <a:spLocks noChangeArrowheads="1"/>
          </p:cNvSpPr>
          <p:nvPr/>
        </p:nvSpPr>
        <p:spPr bwMode="auto">
          <a:xfrm>
            <a:off x="2105025" y="2152651"/>
            <a:ext cx="8001000" cy="390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 </a:t>
            </a:r>
            <a:r>
              <a:rPr lang="sr-Cyrl-CS" altLang="sr-Latn-RS" sz="2000">
                <a:latin typeface="Arial" panose="020B0604020202020204" pitchFamily="34" charset="0"/>
              </a:rPr>
              <a:t> Посматрати карактер кашља и испљувак (макро и микроскопски)</a:t>
            </a:r>
          </a:p>
          <a:p>
            <a:pPr eaLnBrk="1" hangingPunct="1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Форсирати пацијента да кашље и искашљава, аспирација, дренажни положаји</a:t>
            </a:r>
          </a:p>
          <a:p>
            <a:pPr eaLnBrk="1" hangingPunct="1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Ублажавати сув упоран кашаљ, топли напици, инхалације водене паре, експекторанси</a:t>
            </a:r>
          </a:p>
          <a:p>
            <a:pPr eaLnBrk="1" hangingPunct="1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Спречити ширење инфекције</a:t>
            </a:r>
          </a:p>
          <a:p>
            <a:pPr eaLnBrk="1" hangingPunct="1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solidFill>
                  <a:srgbClr val="FF0000"/>
                </a:solidFill>
                <a:latin typeface="Arial" panose="020B0604020202020204" pitchFamily="34" charset="0"/>
              </a:rPr>
              <a:t> Инхалације: </a:t>
            </a:r>
            <a:r>
              <a:rPr lang="sr-Cyrl-CS" altLang="sr-Latn-RS" sz="2000">
                <a:latin typeface="Arial" panose="020B0604020202020204" pitchFamily="34" charset="0"/>
              </a:rPr>
              <a:t>размекшавање и одвајање лепљивог секрета, бронходилатација, оксигенотерапија...</a:t>
            </a:r>
          </a:p>
        </p:txBody>
      </p:sp>
    </p:spTree>
    <p:extLst>
      <p:ext uri="{BB962C8B-B14F-4D97-AF65-F5344CB8AC3E}">
        <p14:creationId xmlns:p14="http://schemas.microsoft.com/office/powerpoint/2010/main" val="3120381679"/>
      </p:ext>
    </p:extLst>
  </p:cSld>
  <p:clrMapOvr>
    <a:masterClrMapping/>
  </p:clrMapOvr>
  <p:transition spd="slow" advTm="45714">
    <p:cover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2"/>
          <p:cNvSpPr txBox="1">
            <a:spLocks noChangeArrowheads="1"/>
          </p:cNvSpPr>
          <p:nvPr/>
        </p:nvSpPr>
        <p:spPr bwMode="auto">
          <a:xfrm>
            <a:off x="2095500" y="1428751"/>
            <a:ext cx="63246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sr-Cyrl-CS" altLang="sr-Latn-RS" sz="2000" b="1">
                <a:solidFill>
                  <a:srgbClr val="FF0000"/>
                </a:solidFill>
                <a:latin typeface="Arial" panose="020B0604020202020204" pitchFamily="34" charset="0"/>
              </a:rPr>
              <a:t>Дијагностички поступци код респираторних обољења</a:t>
            </a:r>
            <a:endParaRPr lang="en-US" altLang="sr-Latn-RS" sz="20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39939" name="Text Box 4"/>
          <p:cNvSpPr txBox="1">
            <a:spLocks noChangeArrowheads="1"/>
          </p:cNvSpPr>
          <p:nvPr/>
        </p:nvSpPr>
        <p:spPr bwMode="auto">
          <a:xfrm>
            <a:off x="2105025" y="2152650"/>
            <a:ext cx="80010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 </a:t>
            </a:r>
            <a:r>
              <a:rPr lang="sr-Cyrl-CS" altLang="sr-Latn-RS" sz="2000">
                <a:latin typeface="Arial" panose="020B0604020202020204" pitchFamily="34" charset="0"/>
              </a:rPr>
              <a:t> Лабораторијске анализе (Ле, СЕ, ЦРП, ПЦТ...)</a:t>
            </a:r>
          </a:p>
          <a:p>
            <a:pPr eaLnBrk="1" hangingPunct="1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 Гасне анализе артеријске крви</a:t>
            </a:r>
          </a:p>
          <a:p>
            <a:pPr eaLnBrk="1" hangingPunct="1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 Узорковање крви, испљувка и аспирата за бактериолошке анализе</a:t>
            </a:r>
          </a:p>
          <a:p>
            <a:pPr eaLnBrk="1" hangingPunct="1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Припрема болесника за:</a:t>
            </a:r>
          </a:p>
          <a:p>
            <a:pPr lvl="1" eaLnBrk="1" hangingPunct="1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рендгенграфију</a:t>
            </a:r>
          </a:p>
          <a:p>
            <a:pPr lvl="1" eaLnBrk="1" hangingPunct="1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комјутеризовану томографију</a:t>
            </a:r>
          </a:p>
          <a:p>
            <a:pPr lvl="1" eaLnBrk="1" hangingPunct="1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бронхоскопију</a:t>
            </a:r>
          </a:p>
          <a:p>
            <a:pPr lvl="1" eaLnBrk="1" hangingPunct="1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плеуралну пункцију (припрема пацијента, материјал, асистенција, слање пунктата у лабораторију....)</a:t>
            </a:r>
          </a:p>
        </p:txBody>
      </p:sp>
    </p:spTree>
    <p:extLst>
      <p:ext uri="{BB962C8B-B14F-4D97-AF65-F5344CB8AC3E}">
        <p14:creationId xmlns:p14="http://schemas.microsoft.com/office/powerpoint/2010/main" val="1459309568"/>
      </p:ext>
    </p:extLst>
  </p:cSld>
  <p:clrMapOvr>
    <a:masterClrMapping/>
  </p:clrMapOvr>
  <p:transition spd="slow" advTm="3262">
    <p:cover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2309813" y="1143001"/>
            <a:ext cx="77724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sr-Latn-RS" sz="2400" b="1">
                <a:solidFill>
                  <a:srgbClr val="0070C0"/>
                </a:solidFill>
                <a:latin typeface="Arial" panose="020B0604020202020204" pitchFamily="34" charset="0"/>
              </a:rPr>
              <a:t>    </a:t>
            </a:r>
            <a:r>
              <a:rPr lang="sr-Cyrl-CS" altLang="sr-Latn-RS" sz="2400" b="1">
                <a:solidFill>
                  <a:srgbClr val="0070C0"/>
                </a:solidFill>
                <a:latin typeface="Arial" panose="020B0604020202020204" pitchFamily="34" charset="0"/>
              </a:rPr>
              <a:t>ЗДРАВСТВЕНА НЕГА ОСОБА С ОБОЉЕЊИМА</a:t>
            </a:r>
            <a:r>
              <a:rPr lang="en-US" altLang="sr-Latn-RS" sz="2400" b="1">
                <a:solidFill>
                  <a:srgbClr val="0070C0"/>
                </a:solidFill>
                <a:latin typeface="Arial" panose="020B0604020202020204" pitchFamily="34" charset="0"/>
              </a:rPr>
              <a:t/>
            </a:r>
            <a:br>
              <a:rPr lang="en-US" altLang="sr-Latn-RS" sz="2400" b="1">
                <a:solidFill>
                  <a:srgbClr val="0070C0"/>
                </a:solidFill>
                <a:latin typeface="Arial" panose="020B0604020202020204" pitchFamily="34" charset="0"/>
              </a:rPr>
            </a:br>
            <a:r>
              <a:rPr lang="en-US" altLang="sr-Latn-RS" sz="2400" b="1">
                <a:solidFill>
                  <a:srgbClr val="0070C0"/>
                </a:solidFill>
                <a:latin typeface="Arial" panose="020B0604020202020204" pitchFamily="34" charset="0"/>
              </a:rPr>
              <a:t>   </a:t>
            </a:r>
            <a:r>
              <a:rPr lang="sr-Cyrl-CS" altLang="sr-Latn-RS" sz="2400" b="1">
                <a:solidFill>
                  <a:srgbClr val="0070C0"/>
                </a:solidFill>
                <a:latin typeface="Arial" panose="020B0604020202020204" pitchFamily="34" charset="0"/>
              </a:rPr>
              <a:t> ДИГЕСТИВНОГ ТРАКТА</a:t>
            </a:r>
            <a:r>
              <a:rPr lang="en-US" altLang="sr-Latn-RS" sz="2400">
                <a:solidFill>
                  <a:srgbClr val="0070C0"/>
                </a:solidFill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40963" name="Text Box 3"/>
          <p:cNvSpPr txBox="1">
            <a:spLocks noChangeArrowheads="1"/>
          </p:cNvSpPr>
          <p:nvPr/>
        </p:nvSpPr>
        <p:spPr bwMode="auto">
          <a:xfrm>
            <a:off x="2971801" y="1981201"/>
            <a:ext cx="21621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sr-Cyrl-CS" altLang="sr-Latn-RS" sz="1800" b="1">
                <a:solidFill>
                  <a:srgbClr val="FF0000"/>
                </a:solidFill>
                <a:latin typeface="Arial" panose="020B0604020202020204" pitchFamily="34" charset="0"/>
              </a:rPr>
              <a:t>Опште напомене</a:t>
            </a:r>
            <a:r>
              <a:rPr lang="en-US" altLang="sr-Latn-RS" sz="1800" b="1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40964" name="Text Box 4"/>
          <p:cNvSpPr txBox="1">
            <a:spLocks noChangeArrowheads="1"/>
          </p:cNvSpPr>
          <p:nvPr/>
        </p:nvSpPr>
        <p:spPr bwMode="auto">
          <a:xfrm>
            <a:off x="2514600" y="2743201"/>
            <a:ext cx="8001000" cy="3293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 </a:t>
            </a:r>
            <a:r>
              <a:rPr lang="sr-Cyrl-CS" altLang="sr-Latn-RS" sz="2000">
                <a:latin typeface="Arial" panose="020B0604020202020204" pitchFamily="34" charset="0"/>
              </a:rPr>
              <a:t>Обољења дигестивног система данас су веома раширене у</a:t>
            </a:r>
            <a:r>
              <a:rPr lang="en-US" altLang="sr-Latn-RS" sz="2000">
                <a:latin typeface="Arial" panose="020B0604020202020204" pitchFamily="34" charset="0"/>
              </a:rPr>
              <a:t/>
            </a:r>
            <a:br>
              <a:rPr lang="en-US" altLang="sr-Latn-RS" sz="2000">
                <a:latin typeface="Arial" panose="020B0604020202020204" pitchFamily="34" charset="0"/>
              </a:rPr>
            </a:br>
            <a:r>
              <a:rPr lang="en-US" altLang="sr-Latn-RS" sz="2000">
                <a:latin typeface="Arial" panose="020B0604020202020204" pitchFamily="34" charset="0"/>
              </a:rPr>
              <a:t>    </a:t>
            </a:r>
            <a:r>
              <a:rPr lang="sr-Cyrl-CS" altLang="sr-Latn-RS" sz="2000">
                <a:latin typeface="Arial" panose="020B0604020202020204" pitchFamily="34" charset="0"/>
              </a:rPr>
              <a:t> свету и код нас,</a:t>
            </a:r>
          </a:p>
          <a:p>
            <a:pPr eaLnBrk="1" hangingPunct="1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 </a:t>
            </a:r>
            <a:r>
              <a:rPr lang="sr-Cyrl-CS" altLang="sr-Latn-RS" sz="2000">
                <a:latin typeface="Arial" panose="020B0604020202020204" pitchFamily="34" charset="0"/>
              </a:rPr>
              <a:t>На појаву обољења дигестивног тракта имају утицаја како</a:t>
            </a:r>
            <a:r>
              <a:rPr lang="en-US" altLang="sr-Latn-RS" sz="2000">
                <a:latin typeface="Arial" panose="020B0604020202020204" pitchFamily="34" charset="0"/>
              </a:rPr>
              <a:t/>
            </a:r>
            <a:br>
              <a:rPr lang="en-US" altLang="sr-Latn-RS" sz="2000">
                <a:latin typeface="Arial" panose="020B0604020202020204" pitchFamily="34" charset="0"/>
              </a:rPr>
            </a:br>
            <a:r>
              <a:rPr lang="en-US" altLang="sr-Latn-RS" sz="2000">
                <a:latin typeface="Arial" panose="020B0604020202020204" pitchFamily="34" charset="0"/>
              </a:rPr>
              <a:t>    </a:t>
            </a:r>
            <a:r>
              <a:rPr lang="sr-Cyrl-CS" altLang="sr-Latn-RS" sz="2000">
                <a:latin typeface="Arial" panose="020B0604020202020204" pitchFamily="34" charset="0"/>
              </a:rPr>
              <a:t> егзогени (храна), тако и ендогени фактори (оштећење</a:t>
            </a:r>
            <a:r>
              <a:rPr lang="en-US" altLang="sr-Latn-RS" sz="2000">
                <a:latin typeface="Arial" panose="020B0604020202020204" pitchFamily="34" charset="0"/>
              </a:rPr>
              <a:t/>
            </a:r>
            <a:br>
              <a:rPr lang="en-US" altLang="sr-Latn-RS" sz="2000">
                <a:latin typeface="Arial" panose="020B0604020202020204" pitchFamily="34" charset="0"/>
              </a:rPr>
            </a:br>
            <a:r>
              <a:rPr lang="en-US" altLang="sr-Latn-RS" sz="2000">
                <a:latin typeface="Arial" panose="020B0604020202020204" pitchFamily="34" charset="0"/>
              </a:rPr>
              <a:t>     </a:t>
            </a:r>
            <a:r>
              <a:rPr lang="sr-Cyrl-CS" altLang="sr-Latn-RS" sz="2000">
                <a:latin typeface="Arial" panose="020B0604020202020204" pitchFamily="34" charset="0"/>
              </a:rPr>
              <a:t>секреторне и моторне финкције),</a:t>
            </a:r>
          </a:p>
          <a:p>
            <a:pPr eaLnBrk="1" hangingPunct="1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 </a:t>
            </a:r>
            <a:r>
              <a:rPr lang="sr-Cyrl-CS" altLang="sr-Latn-RS" sz="2000">
                <a:latin typeface="Arial" panose="020B0604020202020204" pitchFamily="34" charset="0"/>
              </a:rPr>
              <a:t>Савремена медицина се интензивно бави не само </a:t>
            </a:r>
            <a:r>
              <a:rPr lang="en-US" altLang="sr-Latn-RS" sz="2000">
                <a:latin typeface="Arial" panose="020B0604020202020204" pitchFamily="34" charset="0"/>
              </a:rPr>
              <a:t/>
            </a:r>
            <a:br>
              <a:rPr lang="en-US" altLang="sr-Latn-RS" sz="2000">
                <a:latin typeface="Arial" panose="020B0604020202020204" pitchFamily="34" charset="0"/>
              </a:rPr>
            </a:br>
            <a:r>
              <a:rPr lang="en-US" altLang="sr-Latn-RS" sz="2000">
                <a:latin typeface="Arial" panose="020B0604020202020204" pitchFamily="34" charset="0"/>
              </a:rPr>
              <a:t>     </a:t>
            </a:r>
            <a:r>
              <a:rPr lang="sr-Cyrl-CS" altLang="sr-Latn-RS" sz="2000">
                <a:latin typeface="Arial" panose="020B0604020202020204" pitchFamily="34" charset="0"/>
              </a:rPr>
              <a:t>дијагностиковањем и лечењем ових болести, већ и</a:t>
            </a:r>
            <a:r>
              <a:rPr lang="en-US" altLang="sr-Latn-RS" sz="2000">
                <a:latin typeface="Arial" panose="020B0604020202020204" pitchFamily="34" charset="0"/>
              </a:rPr>
              <a:t/>
            </a:r>
            <a:br>
              <a:rPr lang="en-US" altLang="sr-Latn-RS" sz="2000">
                <a:latin typeface="Arial" panose="020B0604020202020204" pitchFamily="34" charset="0"/>
              </a:rPr>
            </a:br>
            <a:r>
              <a:rPr lang="en-US" altLang="sr-Latn-RS" sz="2000">
                <a:latin typeface="Arial" panose="020B0604020202020204" pitchFamily="34" charset="0"/>
              </a:rPr>
              <a:t>    </a:t>
            </a:r>
            <a:r>
              <a:rPr lang="sr-Cyrl-CS" altLang="sr-Latn-RS" sz="2000">
                <a:latin typeface="Arial" panose="020B0604020202020204" pitchFamily="34" charset="0"/>
              </a:rPr>
              <a:t> откривањем</a:t>
            </a:r>
            <a:r>
              <a:rPr lang="en-US" altLang="sr-Latn-RS" sz="2000">
                <a:latin typeface="Arial" panose="020B0604020202020204" pitchFamily="34" charset="0"/>
              </a:rPr>
              <a:t> </a:t>
            </a:r>
            <a:r>
              <a:rPr lang="sr-Cyrl-CS" altLang="sr-Latn-RS" sz="2000">
                <a:latin typeface="Arial" panose="020B0604020202020204" pitchFamily="34" charset="0"/>
              </a:rPr>
              <a:t>најважнијих фактора ризика за њихов настанак.</a:t>
            </a:r>
            <a:endParaRPr lang="en-US" altLang="sr-Latn-RS" sz="20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9630277"/>
      </p:ext>
    </p:extLst>
  </p:cSld>
  <p:clrMapOvr>
    <a:masterClrMapping/>
  </p:clrMapOvr>
  <p:transition spd="slow" advTm="21865">
    <p:cover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2381250" y="1785939"/>
            <a:ext cx="6324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sr-Cyrl-CS" altLang="sr-Latn-RS" sz="2000" b="1">
                <a:solidFill>
                  <a:srgbClr val="FF0000"/>
                </a:solidFill>
                <a:latin typeface="Arial" panose="020B0604020202020204" pitchFamily="34" charset="0"/>
              </a:rPr>
              <a:t>Основне функције и улога дигестивног система</a:t>
            </a:r>
            <a:r>
              <a:rPr lang="en-US" altLang="sr-Latn-RS" sz="2000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41987" name="Text Box 3"/>
          <p:cNvSpPr txBox="1">
            <a:spLocks noChangeArrowheads="1"/>
          </p:cNvSpPr>
          <p:nvPr/>
        </p:nvSpPr>
        <p:spPr bwMode="auto">
          <a:xfrm>
            <a:off x="2166938" y="2500313"/>
            <a:ext cx="7848600" cy="3093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 </a:t>
            </a:r>
            <a:r>
              <a:rPr lang="sr-Cyrl-CS" altLang="sr-Latn-RS" sz="2000">
                <a:latin typeface="Arial" panose="020B0604020202020204" pitchFamily="34" charset="0"/>
              </a:rPr>
              <a:t> Да храну унету из спољашње средине, најчешће у</a:t>
            </a:r>
            <a:r>
              <a:rPr lang="en-US" altLang="sr-Latn-RS" sz="2000">
                <a:latin typeface="Arial" panose="020B0604020202020204" pitchFamily="34" charset="0"/>
              </a:rPr>
              <a:t/>
            </a:r>
            <a:br>
              <a:rPr lang="en-US" altLang="sr-Latn-RS" sz="2000">
                <a:latin typeface="Arial" panose="020B0604020202020204" pitchFamily="34" charset="0"/>
              </a:rPr>
            </a:br>
            <a:r>
              <a:rPr lang="en-US" altLang="sr-Latn-RS" sz="2000">
                <a:latin typeface="Arial" panose="020B0604020202020204" pitchFamily="34" charset="0"/>
              </a:rPr>
              <a:t>    </a:t>
            </a:r>
            <a:r>
              <a:rPr lang="sr-Cyrl-CS" altLang="sr-Latn-RS" sz="2000">
                <a:latin typeface="Arial" panose="020B0604020202020204" pitchFamily="34" charset="0"/>
              </a:rPr>
              <a:t> нерастворљивом облику, механички и хемијски преради </a:t>
            </a:r>
            <a:r>
              <a:rPr lang="en-US" altLang="sr-Latn-RS" sz="2000">
                <a:latin typeface="Arial" panose="020B0604020202020204" pitchFamily="34" charset="0"/>
              </a:rPr>
              <a:t/>
            </a:r>
            <a:br>
              <a:rPr lang="en-US" altLang="sr-Latn-RS" sz="2000">
                <a:latin typeface="Arial" panose="020B0604020202020204" pitchFamily="34" charset="0"/>
              </a:rPr>
            </a:br>
            <a:r>
              <a:rPr lang="en-US" altLang="sr-Latn-RS" sz="2000">
                <a:latin typeface="Arial" panose="020B0604020202020204" pitchFamily="34" charset="0"/>
              </a:rPr>
              <a:t>     </a:t>
            </a:r>
            <a:r>
              <a:rPr lang="sr-Cyrl-CS" altLang="sr-Latn-RS" sz="2000">
                <a:latin typeface="Arial" panose="020B0604020202020204" pitchFamily="34" charset="0"/>
              </a:rPr>
              <a:t>до таквих облика да је организам усвоји. Само прерађена</a:t>
            </a:r>
            <a:r>
              <a:rPr lang="en-US" altLang="sr-Latn-RS" sz="2000">
                <a:latin typeface="Arial" panose="020B0604020202020204" pitchFamily="34" charset="0"/>
              </a:rPr>
              <a:t/>
            </a:r>
            <a:br>
              <a:rPr lang="en-US" altLang="sr-Latn-RS" sz="2000">
                <a:latin typeface="Arial" panose="020B0604020202020204" pitchFamily="34" charset="0"/>
              </a:rPr>
            </a:br>
            <a:r>
              <a:rPr lang="en-US" altLang="sr-Latn-RS" sz="2000">
                <a:latin typeface="Arial" panose="020B0604020202020204" pitchFamily="34" charset="0"/>
              </a:rPr>
              <a:t>    </a:t>
            </a:r>
            <a:r>
              <a:rPr lang="sr-Cyrl-CS" altLang="sr-Latn-RS" sz="2000">
                <a:latin typeface="Arial" panose="020B0604020202020204" pitchFamily="34" charset="0"/>
              </a:rPr>
              <a:t> до стања правих раствора, она се може ресорбовати у крви</a:t>
            </a:r>
            <a:r>
              <a:rPr lang="en-US" altLang="sr-Latn-RS" sz="2000">
                <a:latin typeface="Arial" panose="020B0604020202020204" pitchFamily="34" charset="0"/>
              </a:rPr>
              <a:t/>
            </a:r>
            <a:br>
              <a:rPr lang="en-US" altLang="sr-Latn-RS" sz="2000">
                <a:latin typeface="Arial" panose="020B0604020202020204" pitchFamily="34" charset="0"/>
              </a:rPr>
            </a:br>
            <a:r>
              <a:rPr lang="en-US" altLang="sr-Latn-RS" sz="2000">
                <a:latin typeface="Arial" panose="020B0604020202020204" pitchFamily="34" charset="0"/>
              </a:rPr>
              <a:t>    </a:t>
            </a:r>
            <a:r>
              <a:rPr lang="sr-Cyrl-CS" altLang="sr-Latn-RS" sz="2000">
                <a:latin typeface="Arial" panose="020B0604020202020204" pitchFamily="34" charset="0"/>
              </a:rPr>
              <a:t> и донети до свих ћелија организма,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 </a:t>
            </a:r>
            <a:r>
              <a:rPr lang="sr-Cyrl-CS" altLang="sr-Latn-RS" sz="2000">
                <a:latin typeface="Arial" panose="020B0604020202020204" pitchFamily="34" charset="0"/>
              </a:rPr>
              <a:t> Да несварљиве делове хране издвоји и омогући њихово</a:t>
            </a:r>
            <a:r>
              <a:rPr lang="en-US" altLang="sr-Latn-RS" sz="2000">
                <a:latin typeface="Arial" panose="020B0604020202020204" pitchFamily="34" charset="0"/>
              </a:rPr>
              <a:t/>
            </a:r>
            <a:br>
              <a:rPr lang="en-US" altLang="sr-Latn-RS" sz="2000">
                <a:latin typeface="Arial" panose="020B0604020202020204" pitchFamily="34" charset="0"/>
              </a:rPr>
            </a:br>
            <a:r>
              <a:rPr lang="en-US" altLang="sr-Latn-RS" sz="2000">
                <a:latin typeface="Arial" panose="020B0604020202020204" pitchFamily="34" charset="0"/>
              </a:rPr>
              <a:t>     </a:t>
            </a:r>
            <a:r>
              <a:rPr lang="sr-Cyrl-CS" altLang="sr-Latn-RS" sz="2000">
                <a:latin typeface="Arial" panose="020B0604020202020204" pitchFamily="34" charset="0"/>
              </a:rPr>
              <a:t> избацивање из организма. </a:t>
            </a:r>
            <a:endParaRPr lang="en-US" altLang="sr-Latn-RS" sz="20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2858239"/>
      </p:ext>
    </p:extLst>
  </p:cSld>
  <p:clrMapOvr>
    <a:masterClrMapping/>
  </p:clrMapOvr>
  <p:transition spd="slow" advTm="31773">
    <p:cover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2"/>
          <p:cNvSpPr txBox="1">
            <a:spLocks noChangeArrowheads="1"/>
          </p:cNvSpPr>
          <p:nvPr/>
        </p:nvSpPr>
        <p:spPr bwMode="auto">
          <a:xfrm>
            <a:off x="2024063" y="1285876"/>
            <a:ext cx="7696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sr-Cyrl-CS" altLang="sr-Latn-RS" sz="2000" b="1">
                <a:solidFill>
                  <a:schemeClr val="accent1"/>
                </a:solidFill>
                <a:latin typeface="Arial" panose="020B0604020202020204" pitchFamily="34" charset="0"/>
              </a:rPr>
              <a:t>Најважнији параметри у обољењима дигестивног система</a:t>
            </a:r>
            <a:r>
              <a:rPr lang="en-US" altLang="sr-Latn-RS" sz="2000">
                <a:solidFill>
                  <a:schemeClr val="accent1"/>
                </a:solidFill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43011" name="Text Box 3"/>
          <p:cNvSpPr txBox="1">
            <a:spLocks noChangeArrowheads="1"/>
          </p:cNvSpPr>
          <p:nvPr/>
        </p:nvSpPr>
        <p:spPr bwMode="auto">
          <a:xfrm>
            <a:off x="1952625" y="1714501"/>
            <a:ext cx="7772400" cy="497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ClrTx/>
              <a:buSzTx/>
              <a:buFontTx/>
              <a:buAutoNum type="arabicPeriod"/>
            </a:pPr>
            <a:r>
              <a:rPr lang="en-US" altLang="sr-Latn-RS" sz="2000" b="1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r>
              <a:rPr lang="sr-Cyrl-CS" altLang="sr-Latn-RS" sz="2000" b="1">
                <a:solidFill>
                  <a:srgbClr val="FF0000"/>
                </a:solidFill>
                <a:latin typeface="Arial" panose="020B0604020202020204" pitchFamily="34" charset="0"/>
              </a:rPr>
              <a:t>Ухрањеност</a:t>
            </a:r>
            <a:r>
              <a:rPr lang="en-US" altLang="sr-Latn-RS" sz="2000" b="1">
                <a:solidFill>
                  <a:schemeClr val="accent1"/>
                </a:solidFill>
                <a:latin typeface="Arial" panose="020B0604020202020204" pitchFamily="34" charset="0"/>
              </a:rPr>
              <a:t/>
            </a:r>
            <a:br>
              <a:rPr lang="en-US" altLang="sr-Latn-RS" sz="2000" b="1">
                <a:solidFill>
                  <a:schemeClr val="accent1"/>
                </a:solidFill>
                <a:latin typeface="Arial" panose="020B0604020202020204" pitchFamily="34" charset="0"/>
              </a:rPr>
            </a:br>
            <a:endParaRPr lang="sr-Cyrl-CS" altLang="sr-Latn-RS" sz="2000" b="1">
              <a:solidFill>
                <a:schemeClr val="accent1"/>
              </a:solidFill>
              <a:latin typeface="Arial" panose="020B0604020202020204" pitchFamily="34" charset="0"/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  </a:t>
            </a:r>
            <a:r>
              <a:rPr lang="sr-Cyrl-CS" altLang="sr-Latn-RS" sz="2000">
                <a:latin typeface="Arial" panose="020B0604020202020204" pitchFamily="34" charset="0"/>
              </a:rPr>
              <a:t>Потхрањеност указује на неадекватну исхрану болесника</a:t>
            </a:r>
            <a:r>
              <a:rPr lang="en-US" altLang="sr-Latn-RS" sz="2000">
                <a:latin typeface="Arial" panose="020B0604020202020204" pitchFamily="34" charset="0"/>
              </a:rPr>
              <a:t/>
            </a:r>
            <a:br>
              <a:rPr lang="en-US" altLang="sr-Latn-RS" sz="2000">
                <a:latin typeface="Arial" panose="020B0604020202020204" pitchFamily="34" charset="0"/>
              </a:rPr>
            </a:br>
            <a:r>
              <a:rPr lang="en-US" altLang="sr-Latn-RS" sz="2000">
                <a:latin typeface="Arial" panose="020B0604020202020204" pitchFamily="34" charset="0"/>
              </a:rPr>
              <a:t>     </a:t>
            </a:r>
            <a:r>
              <a:rPr lang="sr-Cyrl-CS" altLang="sr-Latn-RS" sz="2000">
                <a:latin typeface="Arial" panose="020B0604020202020204" pitchFamily="34" charset="0"/>
              </a:rPr>
              <a:t> или на неадекватну ресорпцију хранљивих материја,</a:t>
            </a:r>
          </a:p>
          <a:p>
            <a:pPr eaLnBrk="1" hangingPunct="1">
              <a:lnSpc>
                <a:spcPct val="120000"/>
              </a:lnSpc>
              <a:spcBef>
                <a:spcPct val="25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  </a:t>
            </a:r>
            <a:r>
              <a:rPr lang="sr-Cyrl-CS" altLang="sr-Latn-RS" sz="2000">
                <a:latin typeface="Arial" panose="020B0604020202020204" pitchFamily="34" charset="0"/>
              </a:rPr>
              <a:t>Губитак на тежини често указује на малигну болест </a:t>
            </a:r>
            <a:r>
              <a:rPr lang="en-US" altLang="sr-Latn-RS" sz="2000">
                <a:latin typeface="Arial" panose="020B0604020202020204" pitchFamily="34" charset="0"/>
              </a:rPr>
              <a:t/>
            </a:r>
            <a:br>
              <a:rPr lang="en-US" altLang="sr-Latn-RS" sz="2000">
                <a:latin typeface="Arial" panose="020B0604020202020204" pitchFamily="34" charset="0"/>
              </a:rPr>
            </a:br>
            <a:r>
              <a:rPr lang="en-US" altLang="sr-Latn-RS" sz="2000">
                <a:latin typeface="Arial" panose="020B0604020202020204" pitchFamily="34" charset="0"/>
              </a:rPr>
              <a:t>      </a:t>
            </a:r>
            <a:r>
              <a:rPr lang="sr-Cyrl-CS" altLang="sr-Latn-RS" sz="2000">
                <a:latin typeface="Arial" panose="020B0604020202020204" pitchFamily="34" charset="0"/>
              </a:rPr>
              <a:t>(карцином желуца).</a:t>
            </a:r>
            <a:r>
              <a:rPr lang="en-US" altLang="sr-Latn-RS" sz="2000">
                <a:latin typeface="Arial" panose="020B0604020202020204" pitchFamily="34" charset="0"/>
              </a:rPr>
              <a:t/>
            </a:r>
            <a:br>
              <a:rPr lang="en-US" altLang="sr-Latn-RS" sz="2000">
                <a:latin typeface="Arial" panose="020B0604020202020204" pitchFamily="34" charset="0"/>
              </a:rPr>
            </a:br>
            <a:endParaRPr lang="sr-Cyrl-CS" altLang="sr-Latn-RS" sz="2000" b="1">
              <a:latin typeface="Arial" panose="020B0604020202020204" pitchFamily="34" charset="0"/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ClrTx/>
              <a:buSzTx/>
              <a:buFontTx/>
              <a:buAutoNum type="arabicPeriod" startAt="2"/>
            </a:pPr>
            <a:r>
              <a:rPr lang="en-US" altLang="sr-Latn-RS" sz="2000" b="1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r>
              <a:rPr lang="sr-Cyrl-CS" altLang="sr-Latn-RS" sz="2000" b="1">
                <a:solidFill>
                  <a:srgbClr val="FF0000"/>
                </a:solidFill>
                <a:latin typeface="Arial" panose="020B0604020202020204" pitchFamily="34" charset="0"/>
              </a:rPr>
              <a:t>Промене по кожи</a:t>
            </a:r>
            <a:r>
              <a:rPr lang="en-US" altLang="sr-Latn-RS" sz="2000" b="1">
                <a:solidFill>
                  <a:srgbClr val="FFFF00"/>
                </a:solidFill>
                <a:latin typeface="Arial" panose="020B0604020202020204" pitchFamily="34" charset="0"/>
              </a:rPr>
              <a:t/>
            </a:r>
            <a:br>
              <a:rPr lang="en-US" altLang="sr-Latn-RS" sz="2000" b="1">
                <a:solidFill>
                  <a:srgbClr val="FFFF00"/>
                </a:solidFill>
                <a:latin typeface="Arial" panose="020B0604020202020204" pitchFamily="34" charset="0"/>
              </a:rPr>
            </a:br>
            <a:endParaRPr lang="sr-Cyrl-CS" altLang="sr-Latn-RS" sz="2000">
              <a:solidFill>
                <a:srgbClr val="FFFF00"/>
              </a:solidFill>
              <a:latin typeface="Arial" panose="020B0604020202020204" pitchFamily="34" charset="0"/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 </a:t>
            </a:r>
            <a:r>
              <a:rPr lang="sr-Cyrl-CS" altLang="sr-Latn-RS" sz="2000">
                <a:latin typeface="Arial" panose="020B0604020202020204" pitchFamily="34" charset="0"/>
              </a:rPr>
              <a:t> Ожиљци на трбушном зиду (постоперативно),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 </a:t>
            </a:r>
            <a:r>
              <a:rPr lang="sr-Cyrl-CS" altLang="sr-Latn-RS" sz="2000">
                <a:latin typeface="Arial" panose="020B0604020202020204" pitchFamily="34" charset="0"/>
              </a:rPr>
              <a:t> Жута пребојеност коже (цироза, жутица итд.),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  </a:t>
            </a:r>
            <a:r>
              <a:rPr lang="sr-Cyrl-CS" altLang="sr-Latn-RS" sz="2000">
                <a:latin typeface="Arial" panose="020B0604020202020204" pitchFamily="34" charset="0"/>
              </a:rPr>
              <a:t>„Спајдер невуси“ (цироза јетре),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 </a:t>
            </a:r>
            <a:r>
              <a:rPr lang="sr-Cyrl-CS" altLang="sr-Latn-RS" sz="2000">
                <a:latin typeface="Arial" panose="020B0604020202020204" pitchFamily="34" charset="0"/>
              </a:rPr>
              <a:t> Проширене вене на трбушном зиду (цироза јетре).</a:t>
            </a:r>
            <a:endParaRPr lang="en-US" altLang="sr-Latn-RS" sz="20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7018034"/>
      </p:ext>
    </p:extLst>
  </p:cSld>
  <p:clrMapOvr>
    <a:masterClrMapping/>
  </p:clrMapOvr>
  <p:transition spd="slow" advTm="48636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2381250" y="1785938"/>
            <a:ext cx="6324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sr-Cyrl-CS" altLang="sr-Latn-RS" sz="2000" b="1">
                <a:solidFill>
                  <a:srgbClr val="FF0000"/>
                </a:solidFill>
                <a:latin typeface="Arial" panose="020B0604020202020204" pitchFamily="34" charset="0"/>
              </a:rPr>
              <a:t>Дечје болнице</a:t>
            </a:r>
            <a:endParaRPr lang="en-US" altLang="sr-Latn-RS" sz="20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2166938" y="2500314"/>
            <a:ext cx="7848600" cy="2446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 </a:t>
            </a:r>
            <a:r>
              <a:rPr lang="sr-Cyrl-CS" altLang="sr-Latn-RS" sz="2000">
                <a:latin typeface="Arial" panose="020B0604020202020204" pitchFamily="34" charset="0"/>
              </a:rPr>
              <a:t> Пријемно одељење – чекаоница пространа, слике, музика, боксеви за изолацију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Амбуланта ( справе за мерење тежине, дужине, температуре)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Саветовалиште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Пријемно одељење (администрација и санитарна обрада)</a:t>
            </a:r>
          </a:p>
        </p:txBody>
      </p:sp>
    </p:spTree>
    <p:extLst>
      <p:ext uri="{BB962C8B-B14F-4D97-AF65-F5344CB8AC3E}">
        <p14:creationId xmlns:p14="http://schemas.microsoft.com/office/powerpoint/2010/main" val="2626332490"/>
      </p:ext>
    </p:extLst>
  </p:cSld>
  <p:clrMapOvr>
    <a:masterClrMapping/>
  </p:clrMapOvr>
  <p:transition spd="slow" advTm="37564">
    <p:cover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2"/>
          <p:cNvSpPr txBox="1">
            <a:spLocks noChangeArrowheads="1"/>
          </p:cNvSpPr>
          <p:nvPr/>
        </p:nvSpPr>
        <p:spPr bwMode="auto">
          <a:xfrm>
            <a:off x="2667000" y="1219200"/>
            <a:ext cx="77724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30000"/>
              </a:spcBef>
              <a:buClrTx/>
              <a:buSzTx/>
              <a:buFontTx/>
              <a:buAutoNum type="arabicPeriod" startAt="3"/>
            </a:pPr>
            <a:r>
              <a:rPr lang="en-US" altLang="sr-Latn-RS" sz="2000" b="1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r>
              <a:rPr lang="sr-Cyrl-CS" altLang="sr-Latn-RS" sz="2000" b="1">
                <a:solidFill>
                  <a:srgbClr val="FF0000"/>
                </a:solidFill>
                <a:latin typeface="Arial" panose="020B0604020202020204" pitchFamily="34" charset="0"/>
              </a:rPr>
              <a:t>Повраћање и изглед повраћених маса</a:t>
            </a:r>
            <a:r>
              <a:rPr lang="en-US" altLang="sr-Latn-RS" sz="2000" b="1">
                <a:solidFill>
                  <a:srgbClr val="FFFF00"/>
                </a:solidFill>
                <a:latin typeface="Arial" panose="020B0604020202020204" pitchFamily="34" charset="0"/>
              </a:rPr>
              <a:t/>
            </a:r>
            <a:br>
              <a:rPr lang="en-US" altLang="sr-Latn-RS" sz="2000" b="1">
                <a:solidFill>
                  <a:srgbClr val="FFFF00"/>
                </a:solidFill>
                <a:latin typeface="Arial" panose="020B0604020202020204" pitchFamily="34" charset="0"/>
              </a:rPr>
            </a:br>
            <a:endParaRPr lang="sr-Cyrl-CS" altLang="sr-Latn-RS" sz="2000" b="1">
              <a:solidFill>
                <a:srgbClr val="FFFF00"/>
              </a:solidFill>
              <a:latin typeface="Arial" panose="020B0604020202020204" pitchFamily="34" charset="0"/>
            </a:endParaRPr>
          </a:p>
          <a:p>
            <a:pPr eaLnBrk="1" hangingPunct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 b="1">
                <a:latin typeface="Arial" panose="020B0604020202020204" pitchFamily="34" charset="0"/>
              </a:rPr>
              <a:t> </a:t>
            </a:r>
            <a:r>
              <a:rPr lang="sr-Cyrl-CS" altLang="sr-Latn-RS" sz="2000" b="1">
                <a:latin typeface="Arial" panose="020B0604020202020204" pitchFamily="34" charset="0"/>
              </a:rPr>
              <a:t> </a:t>
            </a:r>
            <a:r>
              <a:rPr lang="sr-Cyrl-CS" altLang="sr-Latn-RS" sz="2000">
                <a:latin typeface="Arial" panose="020B0604020202020204" pitchFamily="34" charset="0"/>
              </a:rPr>
              <a:t>Повраћање је пропратни симптом многих обољења </a:t>
            </a:r>
            <a:r>
              <a:rPr lang="en-US" altLang="sr-Latn-RS" sz="2000">
                <a:latin typeface="Arial" panose="020B0604020202020204" pitchFamily="34" charset="0"/>
              </a:rPr>
              <a:t/>
            </a:r>
            <a:br>
              <a:rPr lang="en-US" altLang="sr-Latn-RS" sz="2000">
                <a:latin typeface="Arial" panose="020B0604020202020204" pitchFamily="34" charset="0"/>
              </a:rPr>
            </a:br>
            <a:r>
              <a:rPr lang="en-US" altLang="sr-Latn-RS" sz="2000">
                <a:latin typeface="Arial" panose="020B0604020202020204" pitchFamily="34" charset="0"/>
              </a:rPr>
              <a:t>  </a:t>
            </a:r>
            <a:r>
              <a:rPr lang="sr-Cyrl-CS" altLang="sr-Latn-RS" sz="2000">
                <a:latin typeface="Arial" panose="020B0604020202020204" pitchFamily="34" charset="0"/>
              </a:rPr>
              <a:t>дигестивног тракта (рак желуца, опструкција пилоруса,</a:t>
            </a:r>
            <a:r>
              <a:rPr lang="en-US" altLang="sr-Latn-RS" sz="2000">
                <a:latin typeface="Arial" panose="020B0604020202020204" pitchFamily="34" charset="0"/>
              </a:rPr>
              <a:t/>
            </a:r>
            <a:br>
              <a:rPr lang="en-US" altLang="sr-Latn-RS" sz="2000">
                <a:latin typeface="Arial" panose="020B0604020202020204" pitchFamily="34" charset="0"/>
              </a:rPr>
            </a:br>
            <a:r>
              <a:rPr lang="en-US" altLang="sr-Latn-RS" sz="2000">
                <a:latin typeface="Arial" panose="020B0604020202020204" pitchFamily="34" charset="0"/>
              </a:rPr>
              <a:t>  </a:t>
            </a:r>
            <a:r>
              <a:rPr lang="sr-Cyrl-CS" altLang="sr-Latn-RS" sz="2000">
                <a:latin typeface="Arial" panose="020B0604020202020204" pitchFamily="34" charset="0"/>
              </a:rPr>
              <a:t>хронично запаљење слузнице желуца, чир желуца, </a:t>
            </a:r>
            <a:r>
              <a:rPr lang="en-US" altLang="sr-Latn-RS" sz="2000">
                <a:latin typeface="Arial" panose="020B0604020202020204" pitchFamily="34" charset="0"/>
              </a:rPr>
              <a:t/>
            </a:r>
            <a:br>
              <a:rPr lang="en-US" altLang="sr-Latn-RS" sz="2000">
                <a:latin typeface="Arial" panose="020B0604020202020204" pitchFamily="34" charset="0"/>
              </a:rPr>
            </a:br>
            <a:r>
              <a:rPr lang="en-US" altLang="sr-Latn-RS" sz="2000">
                <a:latin typeface="Arial" panose="020B0604020202020204" pitchFamily="34" charset="0"/>
              </a:rPr>
              <a:t>  </a:t>
            </a:r>
            <a:r>
              <a:rPr lang="sr-Cyrl-CS" altLang="sr-Latn-RS" sz="2000">
                <a:latin typeface="Arial" panose="020B0604020202020204" pitchFamily="34" charset="0"/>
              </a:rPr>
              <a:t>цироза јетре итд.)</a:t>
            </a:r>
          </a:p>
          <a:p>
            <a:pPr eaLnBrk="1" hangingPunct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 </a:t>
            </a:r>
            <a:r>
              <a:rPr lang="sr-Cyrl-CS" altLang="sr-Latn-RS" sz="2000">
                <a:latin typeface="Arial" panose="020B0604020202020204" pitchFamily="34" charset="0"/>
              </a:rPr>
              <a:t> Задатак сестре је да посматра повраћене масе </a:t>
            </a:r>
            <a:r>
              <a:rPr lang="en-US" altLang="sr-Latn-RS" sz="2000">
                <a:latin typeface="Arial" panose="020B0604020202020204" pitchFamily="34" charset="0"/>
              </a:rPr>
              <a:t/>
            </a:r>
            <a:br>
              <a:rPr lang="en-US" altLang="sr-Latn-RS" sz="2000">
                <a:latin typeface="Arial" panose="020B0604020202020204" pitchFamily="34" charset="0"/>
              </a:rPr>
            </a:br>
            <a:r>
              <a:rPr lang="en-US" altLang="sr-Latn-RS" sz="2000">
                <a:latin typeface="Arial" panose="020B0604020202020204" pitchFamily="34" charset="0"/>
              </a:rPr>
              <a:t>  </a:t>
            </a:r>
            <a:r>
              <a:rPr lang="sr-Cyrl-CS" altLang="sr-Latn-RS" sz="2000">
                <a:latin typeface="Arial" panose="020B0604020202020204" pitchFamily="34" charset="0"/>
              </a:rPr>
              <a:t>(изглед и боја).</a:t>
            </a:r>
            <a:r>
              <a:rPr lang="en-US" altLang="sr-Latn-RS" sz="2000">
                <a:latin typeface="Arial" panose="020B0604020202020204" pitchFamily="34" charset="0"/>
              </a:rPr>
              <a:t/>
            </a:r>
            <a:br>
              <a:rPr lang="en-US" altLang="sr-Latn-RS" sz="2000">
                <a:latin typeface="Arial" panose="020B0604020202020204" pitchFamily="34" charset="0"/>
              </a:rPr>
            </a:br>
            <a:endParaRPr lang="sr-Cyrl-CS" altLang="sr-Latn-RS" sz="2000" b="1">
              <a:latin typeface="Arial" panose="020B0604020202020204" pitchFamily="34" charset="0"/>
            </a:endParaRPr>
          </a:p>
          <a:p>
            <a:pPr eaLnBrk="1" hangingPunct="1">
              <a:lnSpc>
                <a:spcPct val="110000"/>
              </a:lnSpc>
              <a:spcBef>
                <a:spcPct val="30000"/>
              </a:spcBef>
              <a:buClrTx/>
              <a:buSzTx/>
              <a:buFontTx/>
              <a:buAutoNum type="arabicPeriod" startAt="4"/>
            </a:pPr>
            <a:r>
              <a:rPr lang="en-US" altLang="sr-Latn-RS" sz="2000" b="1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r>
              <a:rPr lang="sr-Cyrl-CS" altLang="sr-Latn-RS" sz="2000" b="1">
                <a:solidFill>
                  <a:srgbClr val="FF0000"/>
                </a:solidFill>
                <a:latin typeface="Arial" panose="020B0604020202020204" pitchFamily="34" charset="0"/>
              </a:rPr>
              <a:t>Изглед столице</a:t>
            </a:r>
            <a:r>
              <a:rPr lang="en-US" altLang="sr-Latn-RS" sz="2000" b="1">
                <a:solidFill>
                  <a:srgbClr val="FFFF00"/>
                </a:solidFill>
                <a:latin typeface="Arial" panose="020B0604020202020204" pitchFamily="34" charset="0"/>
              </a:rPr>
              <a:t/>
            </a:r>
            <a:br>
              <a:rPr lang="en-US" altLang="sr-Latn-RS" sz="2000" b="1">
                <a:solidFill>
                  <a:srgbClr val="FFFF00"/>
                </a:solidFill>
                <a:latin typeface="Arial" panose="020B0604020202020204" pitchFamily="34" charset="0"/>
              </a:rPr>
            </a:br>
            <a:endParaRPr lang="sr-Cyrl-CS" altLang="sr-Latn-RS" sz="2000">
              <a:solidFill>
                <a:srgbClr val="FFFF00"/>
              </a:solidFill>
              <a:latin typeface="Arial" panose="020B0604020202020204" pitchFamily="34" charset="0"/>
            </a:endParaRPr>
          </a:p>
          <a:p>
            <a:pPr eaLnBrk="1" hangingPunct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 </a:t>
            </a:r>
            <a:r>
              <a:rPr lang="sr-Cyrl-CS" altLang="sr-Latn-RS" sz="2000">
                <a:latin typeface="Arial" panose="020B0604020202020204" pitchFamily="34" charset="0"/>
              </a:rPr>
              <a:t> Конзистенција,</a:t>
            </a:r>
          </a:p>
          <a:p>
            <a:pPr eaLnBrk="1" hangingPunct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 </a:t>
            </a:r>
            <a:r>
              <a:rPr lang="sr-Cyrl-CS" altLang="sr-Latn-RS" sz="2000">
                <a:latin typeface="Arial" panose="020B0604020202020204" pitchFamily="34" charset="0"/>
              </a:rPr>
              <a:t> Учесталост,</a:t>
            </a:r>
          </a:p>
          <a:p>
            <a:pPr eaLnBrk="1" hangingPunct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 </a:t>
            </a:r>
            <a:r>
              <a:rPr lang="sr-Cyrl-CS" altLang="sr-Latn-RS" sz="2000">
                <a:latin typeface="Arial" panose="020B0604020202020204" pitchFamily="34" charset="0"/>
              </a:rPr>
              <a:t> Присуство патолошких састојака у столици (крв, слуз),</a:t>
            </a:r>
            <a:endParaRPr lang="sr-Cyrl-CS" altLang="sr-Latn-RS" sz="2000" b="1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8683461"/>
      </p:ext>
    </p:extLst>
  </p:cSld>
  <p:clrMapOvr>
    <a:masterClrMapping/>
  </p:clrMapOvr>
  <p:transition spd="slow" advTm="49954">
    <p:cover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2"/>
          <p:cNvSpPr txBox="1">
            <a:spLocks noChangeArrowheads="1"/>
          </p:cNvSpPr>
          <p:nvPr/>
        </p:nvSpPr>
        <p:spPr bwMode="auto">
          <a:xfrm>
            <a:off x="2743200" y="1219200"/>
            <a:ext cx="7467600" cy="424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40000"/>
              </a:lnSpc>
              <a:spcBef>
                <a:spcPct val="40000"/>
              </a:spcBef>
              <a:buClrTx/>
              <a:buSzTx/>
              <a:buFontTx/>
              <a:buAutoNum type="arabicPeriod" startAt="5"/>
            </a:pPr>
            <a:r>
              <a:rPr lang="sr-Cyrl-CS" altLang="sr-Latn-RS" sz="2000" b="1">
                <a:solidFill>
                  <a:srgbClr val="FF0000"/>
                </a:solidFill>
                <a:latin typeface="Arial" panose="020B0604020202020204" pitchFamily="34" charset="0"/>
              </a:rPr>
              <a:t>Бол у трбуху</a:t>
            </a:r>
            <a:endParaRPr lang="en-US" altLang="sr-Latn-RS" sz="2000" b="1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eaLnBrk="1" hangingPunct="1">
              <a:lnSpc>
                <a:spcPct val="140000"/>
              </a:lnSpc>
              <a:spcBef>
                <a:spcPct val="40000"/>
              </a:spcBef>
              <a:buClrTx/>
              <a:buSzTx/>
              <a:buFontTx/>
              <a:buNone/>
            </a:pPr>
            <a:endParaRPr lang="sr-Cyrl-CS" altLang="sr-Latn-RS" sz="2000">
              <a:solidFill>
                <a:srgbClr val="FFFF00"/>
              </a:solidFill>
              <a:latin typeface="Arial" panose="020B0604020202020204" pitchFamily="34" charset="0"/>
            </a:endParaRPr>
          </a:p>
          <a:p>
            <a:pPr eaLnBrk="1" hangingPunct="1">
              <a:lnSpc>
                <a:spcPct val="14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 </a:t>
            </a:r>
            <a:r>
              <a:rPr lang="sr-Cyrl-CS" altLang="sr-Latn-RS" sz="2000">
                <a:latin typeface="Arial" panose="020B0604020202020204" pitchFamily="34" charset="0"/>
              </a:rPr>
              <a:t> Периодичан бол у епигастријуму (чир на желуцу  </a:t>
            </a:r>
            <a:r>
              <a:rPr lang="en-US" altLang="sr-Latn-RS" sz="2000">
                <a:latin typeface="Arial" panose="020B0604020202020204" pitchFamily="34" charset="0"/>
              </a:rPr>
              <a:t/>
            </a:r>
            <a:br>
              <a:rPr lang="en-US" altLang="sr-Latn-RS" sz="2000">
                <a:latin typeface="Arial" panose="020B0604020202020204" pitchFamily="34" charset="0"/>
              </a:rPr>
            </a:br>
            <a:r>
              <a:rPr lang="en-US" altLang="sr-Latn-RS" sz="2000">
                <a:latin typeface="Arial" panose="020B0604020202020204" pitchFamily="34" charset="0"/>
              </a:rPr>
              <a:t>  </a:t>
            </a:r>
            <a:r>
              <a:rPr lang="sr-Cyrl-CS" altLang="sr-Latn-RS" sz="2000">
                <a:latin typeface="Arial" panose="020B0604020202020204" pitchFamily="34" charset="0"/>
              </a:rPr>
              <a:t>и дуоденуму),</a:t>
            </a:r>
          </a:p>
          <a:p>
            <a:pPr eaLnBrk="1" hangingPunct="1">
              <a:lnSpc>
                <a:spcPct val="14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 </a:t>
            </a:r>
            <a:r>
              <a:rPr lang="sr-Cyrl-CS" altLang="sr-Latn-RS" sz="2000">
                <a:latin typeface="Arial" panose="020B0604020202020204" pitchFamily="34" charset="0"/>
              </a:rPr>
              <a:t> Изненадни бол као убод ножем (перфорација чира),</a:t>
            </a:r>
          </a:p>
          <a:p>
            <a:pPr eaLnBrk="1" hangingPunct="1">
              <a:lnSpc>
                <a:spcPct val="14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 </a:t>
            </a:r>
            <a:r>
              <a:rPr lang="sr-Cyrl-CS" altLang="sr-Latn-RS" sz="2000">
                <a:latin typeface="Arial" panose="020B0604020202020204" pitchFamily="34" charset="0"/>
              </a:rPr>
              <a:t> Бол у доњем десном квадрату (апендицитис),</a:t>
            </a:r>
          </a:p>
          <a:p>
            <a:pPr eaLnBrk="1" hangingPunct="1">
              <a:lnSpc>
                <a:spcPct val="14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 </a:t>
            </a:r>
            <a:r>
              <a:rPr lang="sr-Cyrl-CS" altLang="sr-Latn-RS" sz="2000">
                <a:latin typeface="Arial" panose="020B0604020202020204" pitchFamily="34" charset="0"/>
              </a:rPr>
              <a:t> Бол испод десног ребарног лука (холециститис),</a:t>
            </a:r>
          </a:p>
          <a:p>
            <a:pPr eaLnBrk="1" hangingPunct="1">
              <a:lnSpc>
                <a:spcPct val="14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 </a:t>
            </a:r>
            <a:r>
              <a:rPr lang="sr-Cyrl-CS" altLang="sr-Latn-RS" sz="2000">
                <a:latin typeface="Arial" panose="020B0604020202020204" pitchFamily="34" charset="0"/>
              </a:rPr>
              <a:t> Бол у средини горњег дела трбуха (панкреатитис) итд.</a:t>
            </a:r>
            <a:endParaRPr lang="en-US" altLang="sr-Latn-RS" sz="20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8016356"/>
      </p:ext>
    </p:extLst>
  </p:cSld>
  <p:clrMapOvr>
    <a:masterClrMapping/>
  </p:clrMapOvr>
  <p:transition spd="slow" advTm="44178">
    <p:cover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2381250" y="2714626"/>
            <a:ext cx="67818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sr-Cyrl-CS" altLang="sr-Latn-RS" sz="2000" b="1">
                <a:solidFill>
                  <a:schemeClr val="accent1"/>
                </a:solidFill>
                <a:latin typeface="Arial" panose="020B0604020202020204" pitchFamily="34" charset="0"/>
              </a:rPr>
              <a:t>Улкусна болест желуца и дванаестопалачног црева</a:t>
            </a:r>
            <a:r>
              <a:rPr lang="en-US" altLang="sr-Latn-RS" sz="2000" b="1">
                <a:solidFill>
                  <a:schemeClr val="accent1"/>
                </a:solidFill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2024063" y="3571875"/>
            <a:ext cx="7391400" cy="284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  </a:t>
            </a:r>
            <a:r>
              <a:rPr lang="sl-SI" altLang="sr-Latn-RS" sz="2000">
                <a:latin typeface="Arial" panose="020B0604020202020204" pitchFamily="34" charset="0"/>
              </a:rPr>
              <a:t>Хронично, рецидивирајуће обољење мултифакторијалне</a:t>
            </a:r>
            <a:r>
              <a:rPr lang="en-US" altLang="sr-Latn-RS" sz="2000">
                <a:latin typeface="Arial" panose="020B0604020202020204" pitchFamily="34" charset="0"/>
              </a:rPr>
              <a:t/>
            </a:r>
            <a:br>
              <a:rPr lang="en-US" altLang="sr-Latn-RS" sz="2000">
                <a:latin typeface="Arial" panose="020B0604020202020204" pitchFamily="34" charset="0"/>
              </a:rPr>
            </a:br>
            <a:r>
              <a:rPr lang="en-US" altLang="sr-Latn-RS" sz="2000">
                <a:latin typeface="Arial" panose="020B0604020202020204" pitchFamily="34" charset="0"/>
              </a:rPr>
              <a:t>     </a:t>
            </a:r>
            <a:r>
              <a:rPr lang="sl-SI" altLang="sr-Latn-RS" sz="2000">
                <a:latin typeface="Arial" panose="020B0604020202020204" pitchFamily="34" charset="0"/>
              </a:rPr>
              <a:t> етиологије</a:t>
            </a:r>
            <a:r>
              <a:rPr lang="sr-Cyrl-CS" altLang="sr-Latn-RS" sz="2000">
                <a:latin typeface="Arial" panose="020B0604020202020204" pitchFamily="34" charset="0"/>
              </a:rPr>
              <a:t>,</a:t>
            </a:r>
            <a:endParaRPr lang="sl-SI" altLang="sr-Latn-RS" sz="2000">
              <a:latin typeface="Arial" panose="020B0604020202020204" pitchFamily="34" charset="0"/>
            </a:endParaRPr>
          </a:p>
          <a:p>
            <a:pPr eaLnBrk="1" hangingPunct="1">
              <a:lnSpc>
                <a:spcPct val="13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  </a:t>
            </a:r>
            <a:r>
              <a:rPr lang="sl-SI" altLang="sr-Latn-RS" sz="2000">
                <a:latin typeface="Arial" panose="020B0604020202020204" pitchFamily="34" charset="0"/>
              </a:rPr>
              <a:t>5-10% становништва болује од улкусне болести</a:t>
            </a:r>
            <a:r>
              <a:rPr lang="sr-Cyrl-CS" altLang="sr-Latn-RS" sz="2000">
                <a:latin typeface="Arial" panose="020B0604020202020204" pitchFamily="34" charset="0"/>
              </a:rPr>
              <a:t>,</a:t>
            </a:r>
          </a:p>
          <a:p>
            <a:pPr eaLnBrk="1" hangingPunct="1">
              <a:lnSpc>
                <a:spcPct val="13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  </a:t>
            </a:r>
            <a:r>
              <a:rPr lang="sr-Cyrl-CS" altLang="sr-Latn-RS" sz="2000">
                <a:latin typeface="Arial" panose="020B0604020202020204" pitchFamily="34" charset="0"/>
              </a:rPr>
              <a:t>У</a:t>
            </a:r>
            <a:r>
              <a:rPr lang="sl-SI" altLang="sr-Latn-RS" sz="2000">
                <a:latin typeface="Arial" panose="020B0604020202020204" pitchFamily="34" charset="0"/>
              </a:rPr>
              <a:t>лкус желуца се чешће јавља после 40 године, а улкус</a:t>
            </a:r>
            <a:r>
              <a:rPr lang="en-US" altLang="sr-Latn-RS" sz="2000">
                <a:latin typeface="Arial" panose="020B0604020202020204" pitchFamily="34" charset="0"/>
              </a:rPr>
              <a:t/>
            </a:r>
            <a:br>
              <a:rPr lang="en-US" altLang="sr-Latn-RS" sz="2000">
                <a:latin typeface="Arial" panose="020B0604020202020204" pitchFamily="34" charset="0"/>
              </a:rPr>
            </a:br>
            <a:r>
              <a:rPr lang="en-US" altLang="sr-Latn-RS" sz="2000">
                <a:latin typeface="Arial" panose="020B0604020202020204" pitchFamily="34" charset="0"/>
              </a:rPr>
              <a:t>     </a:t>
            </a:r>
            <a:r>
              <a:rPr lang="sl-SI" altLang="sr-Latn-RS" sz="2000">
                <a:latin typeface="Arial" panose="020B0604020202020204" pitchFamily="34" charset="0"/>
              </a:rPr>
              <a:t> ду</a:t>
            </a:r>
            <a:r>
              <a:rPr lang="sr-Cyrl-CS" altLang="sr-Latn-RS" sz="2000">
                <a:latin typeface="Arial" panose="020B0604020202020204" pitchFamily="34" charset="0"/>
              </a:rPr>
              <a:t>о</a:t>
            </a:r>
            <a:r>
              <a:rPr lang="sl-SI" altLang="sr-Latn-RS" sz="2000">
                <a:latin typeface="Arial" panose="020B0604020202020204" pitchFamily="34" charset="0"/>
              </a:rPr>
              <a:t>денума пре 40 године</a:t>
            </a:r>
            <a:r>
              <a:rPr lang="sr-Cyrl-CS" altLang="sr-Latn-RS" sz="2000">
                <a:latin typeface="Arial" panose="020B0604020202020204" pitchFamily="34" charset="0"/>
              </a:rPr>
              <a:t>,</a:t>
            </a:r>
          </a:p>
          <a:p>
            <a:pPr eaLnBrk="1" hangingPunct="1">
              <a:lnSpc>
                <a:spcPct val="13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  </a:t>
            </a:r>
            <a:r>
              <a:rPr lang="sr-Cyrl-CS" altLang="sr-Latn-RS" sz="2000">
                <a:latin typeface="Arial" panose="020B0604020202020204" pitchFamily="34" charset="0"/>
              </a:rPr>
              <a:t>Дуоденални улкус</a:t>
            </a:r>
            <a:r>
              <a:rPr lang="sl-SI" altLang="sr-Latn-RS" sz="2000">
                <a:latin typeface="Arial" panose="020B0604020202020204" pitchFamily="34" charset="0"/>
              </a:rPr>
              <a:t> је 3-4 пута чешћи од желудачног</a:t>
            </a:r>
            <a:r>
              <a:rPr lang="sr-Cyrl-CS" altLang="sr-Latn-RS" sz="2000">
                <a:latin typeface="Arial" panose="020B0604020202020204" pitchFamily="34" charset="0"/>
              </a:rPr>
              <a:t>.</a:t>
            </a:r>
            <a:endParaRPr lang="en-US" altLang="sr-Latn-RS" sz="20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930811"/>
      </p:ext>
    </p:extLst>
  </p:cSld>
  <p:clrMapOvr>
    <a:masterClrMapping/>
  </p:clrMapOvr>
  <p:transition spd="slow" advTm="25505">
    <p:cover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 Box 2"/>
          <p:cNvSpPr txBox="1">
            <a:spLocks noChangeArrowheads="1"/>
          </p:cNvSpPr>
          <p:nvPr/>
        </p:nvSpPr>
        <p:spPr bwMode="auto">
          <a:xfrm>
            <a:off x="1881188" y="1500189"/>
            <a:ext cx="4724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sr-Latn-RS" sz="2000" b="1">
                <a:solidFill>
                  <a:schemeClr val="accent1"/>
                </a:solidFill>
                <a:latin typeface="Arial" panose="020B0604020202020204" pitchFamily="34" charset="0"/>
              </a:rPr>
              <a:t>Етиопатогенеза улкусне болести</a:t>
            </a:r>
            <a:r>
              <a:rPr lang="en-US" altLang="sr-Latn-RS" sz="2000">
                <a:solidFill>
                  <a:schemeClr val="accent1"/>
                </a:solidFill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47107" name="Text Box 3"/>
          <p:cNvSpPr txBox="1">
            <a:spLocks noChangeArrowheads="1"/>
          </p:cNvSpPr>
          <p:nvPr/>
        </p:nvSpPr>
        <p:spPr bwMode="auto">
          <a:xfrm>
            <a:off x="1738313" y="2143126"/>
            <a:ext cx="8077200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 Гастродуденална слуз</a:t>
            </a:r>
            <a:r>
              <a:rPr lang="sr-Cyrl-CS" altLang="sr-Latn-RS" sz="2000">
                <a:latin typeface="Arial" panose="020B0604020202020204" pitchFamily="34" charset="0"/>
              </a:rPr>
              <a:t>ница</a:t>
            </a:r>
            <a:r>
              <a:rPr lang="en-US" altLang="sr-Latn-RS" sz="2000">
                <a:latin typeface="Arial" panose="020B0604020202020204" pitchFamily="34" charset="0"/>
              </a:rPr>
              <a:t> поседује одбрамбене механизме</a:t>
            </a:r>
            <a:br>
              <a:rPr lang="en-US" altLang="sr-Latn-RS" sz="2000">
                <a:latin typeface="Arial" panose="020B0604020202020204" pitchFamily="34" charset="0"/>
              </a:rPr>
            </a:br>
            <a:r>
              <a:rPr lang="en-US" altLang="sr-Latn-RS" sz="2000">
                <a:latin typeface="Arial" panose="020B0604020202020204" pitchFamily="34" charset="0"/>
              </a:rPr>
              <a:t>     којима се супроставља деловању различитих агресивних</a:t>
            </a:r>
            <a:br>
              <a:rPr lang="en-US" altLang="sr-Latn-RS" sz="2000">
                <a:latin typeface="Arial" panose="020B0604020202020204" pitchFamily="34" charset="0"/>
              </a:rPr>
            </a:br>
            <a:r>
              <a:rPr lang="en-US" altLang="sr-Latn-RS" sz="2000">
                <a:latin typeface="Arial" panose="020B0604020202020204" pitchFamily="34" charset="0"/>
              </a:rPr>
              <a:t>     фактора</a:t>
            </a:r>
            <a:r>
              <a:rPr lang="sr-Cyrl-CS" altLang="sr-Latn-RS" sz="2000">
                <a:latin typeface="Arial" panose="020B0604020202020204" pitchFamily="34" charset="0"/>
              </a:rPr>
              <a:t>.</a:t>
            </a:r>
            <a:endParaRPr lang="en-US" altLang="sr-Latn-RS" sz="2000" i="1">
              <a:latin typeface="Arial" panose="020B0604020202020204" pitchFamily="34" charset="0"/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sr-Latn-RS" sz="2000" i="1">
                <a:solidFill>
                  <a:srgbClr val="FF0000"/>
                </a:solidFill>
                <a:latin typeface="Arial" panose="020B0604020202020204" pitchFamily="34" charset="0"/>
              </a:rPr>
              <a:t>Одбрамбени механизми:</a:t>
            </a:r>
            <a:r>
              <a:rPr lang="en-US" altLang="sr-Latn-RS" sz="2000">
                <a:latin typeface="Arial" panose="020B0604020202020204" pitchFamily="34" charset="0"/>
              </a:rPr>
              <a:t> слуз</a:t>
            </a:r>
            <a:r>
              <a:rPr lang="sr-Cyrl-CS" altLang="sr-Latn-RS" sz="2000">
                <a:latin typeface="Arial" panose="020B0604020202020204" pitchFamily="34" charset="0"/>
              </a:rPr>
              <a:t>ниц</a:t>
            </a:r>
            <a:r>
              <a:rPr lang="en-US" altLang="sr-Latn-RS" sz="2000">
                <a:latin typeface="Arial" panose="020B0604020202020204" pitchFamily="34" charset="0"/>
              </a:rPr>
              <a:t>а, слуз, нормална прокрвљеност слуз</a:t>
            </a:r>
            <a:r>
              <a:rPr lang="sr-Cyrl-CS" altLang="sr-Latn-RS" sz="2000">
                <a:latin typeface="Arial" panose="020B0604020202020204" pitchFamily="34" charset="0"/>
              </a:rPr>
              <a:t>ниц</a:t>
            </a:r>
            <a:r>
              <a:rPr lang="en-US" altLang="sr-Latn-RS" sz="2000">
                <a:latin typeface="Arial" panose="020B0604020202020204" pitchFamily="34" charset="0"/>
              </a:rPr>
              <a:t>е, бикарбонати, простагландини, …</a:t>
            </a:r>
            <a:br>
              <a:rPr lang="en-US" altLang="sr-Latn-RS" sz="2000">
                <a:latin typeface="Arial" panose="020B0604020202020204" pitchFamily="34" charset="0"/>
              </a:rPr>
            </a:br>
            <a:endParaRPr lang="en-US" altLang="sr-Latn-RS" sz="2000">
              <a:latin typeface="Arial" panose="020B0604020202020204" pitchFamily="34" charset="0"/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sr-Latn-RS" sz="2000" i="1">
                <a:solidFill>
                  <a:srgbClr val="FF0000"/>
                </a:solidFill>
                <a:latin typeface="Arial" panose="020B0604020202020204" pitchFamily="34" charset="0"/>
              </a:rPr>
              <a:t>Агресивни фактори</a:t>
            </a:r>
            <a:r>
              <a:rPr lang="en-US" altLang="sr-Latn-RS" sz="2000">
                <a:latin typeface="Arial" panose="020B0604020202020204" pitchFamily="34" charset="0"/>
              </a:rPr>
              <a:t>: HCl, пепсин, инфекције (H pylori, HSV, CMV, …), лекови (NSAL, аспирин, кортикостер</a:t>
            </a:r>
            <a:r>
              <a:rPr lang="sr-Cyrl-CS" altLang="sr-Latn-RS" sz="2000">
                <a:latin typeface="Arial" panose="020B0604020202020204" pitchFamily="34" charset="0"/>
              </a:rPr>
              <a:t>о</a:t>
            </a:r>
            <a:r>
              <a:rPr lang="en-US" altLang="sr-Latn-RS" sz="2000">
                <a:latin typeface="Arial" panose="020B0604020202020204" pitchFamily="34" charset="0"/>
              </a:rPr>
              <a:t>иди, …), соматски стрес (политраума, опекотине, сепса, …), зрачење, …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sr-Latn-RS" sz="2000" i="1">
              <a:latin typeface="Arial" panose="020B0604020202020204" pitchFamily="34" charset="0"/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sr-Latn-RS" sz="2000" i="1">
                <a:solidFill>
                  <a:srgbClr val="FF0000"/>
                </a:solidFill>
                <a:latin typeface="Arial" panose="020B0604020202020204" pitchFamily="34" charset="0"/>
              </a:rPr>
              <a:t>Гастроду</a:t>
            </a:r>
            <a:r>
              <a:rPr lang="sr-Cyrl-CS" altLang="sr-Latn-RS" sz="2000" i="1">
                <a:solidFill>
                  <a:srgbClr val="FF0000"/>
                </a:solidFill>
                <a:latin typeface="Arial" panose="020B0604020202020204" pitchFamily="34" charset="0"/>
              </a:rPr>
              <a:t>о</a:t>
            </a:r>
            <a:r>
              <a:rPr lang="en-US" altLang="sr-Latn-RS" sz="2000" i="1">
                <a:solidFill>
                  <a:srgbClr val="FF0000"/>
                </a:solidFill>
                <a:latin typeface="Arial" panose="020B0604020202020204" pitchFamily="34" charset="0"/>
              </a:rPr>
              <a:t>денални улкус настаје када агресивни фактори надвладају одбрамбене механизме гастроду</a:t>
            </a:r>
            <a:r>
              <a:rPr lang="sr-Cyrl-CS" altLang="sr-Latn-RS" sz="2000" i="1">
                <a:solidFill>
                  <a:srgbClr val="FF0000"/>
                </a:solidFill>
                <a:latin typeface="Arial" panose="020B0604020202020204" pitchFamily="34" charset="0"/>
              </a:rPr>
              <a:t>о</a:t>
            </a:r>
            <a:r>
              <a:rPr lang="en-US" altLang="sr-Latn-RS" sz="2000" i="1">
                <a:solidFill>
                  <a:srgbClr val="FF0000"/>
                </a:solidFill>
                <a:latin typeface="Arial" panose="020B0604020202020204" pitchFamily="34" charset="0"/>
              </a:rPr>
              <a:t>деналне слуз</a:t>
            </a:r>
            <a:r>
              <a:rPr lang="sr-Cyrl-CS" altLang="sr-Latn-RS" sz="2000" i="1">
                <a:solidFill>
                  <a:srgbClr val="FF0000"/>
                </a:solidFill>
                <a:latin typeface="Arial" panose="020B0604020202020204" pitchFamily="34" charset="0"/>
              </a:rPr>
              <a:t>ниц</a:t>
            </a:r>
            <a:r>
              <a:rPr lang="en-US" altLang="sr-Latn-RS" sz="2000" i="1">
                <a:solidFill>
                  <a:srgbClr val="FF0000"/>
                </a:solidFill>
                <a:latin typeface="Arial" panose="020B0604020202020204" pitchFamily="34" charset="0"/>
              </a:rPr>
              <a:t>е.</a:t>
            </a:r>
          </a:p>
        </p:txBody>
      </p:sp>
    </p:spTree>
    <p:extLst>
      <p:ext uri="{BB962C8B-B14F-4D97-AF65-F5344CB8AC3E}">
        <p14:creationId xmlns:p14="http://schemas.microsoft.com/office/powerpoint/2010/main" val="1946839557"/>
      </p:ext>
    </p:extLst>
  </p:cSld>
  <p:clrMapOvr>
    <a:masterClrMapping/>
  </p:clrMapOvr>
  <p:transition spd="slow" advTm="15015">
    <p:cover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2"/>
          <p:cNvSpPr txBox="1">
            <a:spLocks noChangeArrowheads="1"/>
          </p:cNvSpPr>
          <p:nvPr/>
        </p:nvSpPr>
        <p:spPr bwMode="auto">
          <a:xfrm>
            <a:off x="2438400" y="1981201"/>
            <a:ext cx="8077200" cy="3693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de-DE" altLang="sr-Latn-RS" sz="2000">
                <a:latin typeface="Arial" panose="020B0604020202020204" pitchFamily="34" charset="0"/>
              </a:rPr>
              <a:t>  Генетски фактори имају значаја у настанку ду</a:t>
            </a:r>
            <a:r>
              <a:rPr lang="sr-Cyrl-CS" altLang="sr-Latn-RS" sz="2000">
                <a:latin typeface="Arial" panose="020B0604020202020204" pitchFamily="34" charset="0"/>
              </a:rPr>
              <a:t>о</a:t>
            </a:r>
            <a:r>
              <a:rPr lang="de-DE" altLang="sr-Latn-RS" sz="2000">
                <a:latin typeface="Arial" panose="020B0604020202020204" pitchFamily="34" charset="0"/>
              </a:rPr>
              <a:t>деналног улкуса</a:t>
            </a:r>
            <a:r>
              <a:rPr lang="sr-Cyrl-CS" altLang="sr-Latn-RS" sz="2000">
                <a:latin typeface="Arial" panose="020B0604020202020204" pitchFamily="34" charset="0"/>
              </a:rPr>
              <a:t>,</a:t>
            </a:r>
            <a:endParaRPr lang="en-US" altLang="sr-Latn-RS" sz="2000">
              <a:latin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  Пушење и психички стрес имају улогу у настанку рецидива</a:t>
            </a:r>
            <a:br>
              <a:rPr lang="en-US" altLang="sr-Latn-RS" sz="2000">
                <a:latin typeface="Arial" panose="020B0604020202020204" pitchFamily="34" charset="0"/>
              </a:rPr>
            </a:br>
            <a:r>
              <a:rPr lang="en-US" altLang="sr-Latn-RS" sz="2000">
                <a:latin typeface="Arial" panose="020B0604020202020204" pitchFamily="34" charset="0"/>
              </a:rPr>
              <a:t>      болести</a:t>
            </a:r>
            <a:r>
              <a:rPr lang="sr-Cyrl-CS" altLang="sr-Latn-RS" sz="2000">
                <a:latin typeface="Arial" panose="020B0604020202020204" pitchFamily="34" charset="0"/>
              </a:rPr>
              <a:t>,</a:t>
            </a:r>
            <a:endParaRPr lang="en-US" altLang="sr-Latn-RS" sz="2000">
              <a:latin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  Желудачни улкус се најчешће локализује на малој кривини</a:t>
            </a:r>
            <a:br>
              <a:rPr lang="en-US" altLang="sr-Latn-RS" sz="2000">
                <a:latin typeface="Arial" panose="020B0604020202020204" pitchFamily="34" charset="0"/>
              </a:rPr>
            </a:br>
            <a:r>
              <a:rPr lang="en-US" altLang="sr-Latn-RS" sz="2000">
                <a:latin typeface="Arial" panose="020B0604020202020204" pitchFamily="34" charset="0"/>
              </a:rPr>
              <a:t>      антрума; уколико је локализован на великој кривини антрума </a:t>
            </a:r>
            <a:br>
              <a:rPr lang="en-US" altLang="sr-Latn-RS" sz="2000">
                <a:latin typeface="Arial" panose="020B0604020202020204" pitchFamily="34" charset="0"/>
              </a:rPr>
            </a:br>
            <a:r>
              <a:rPr lang="en-US" altLang="sr-Latn-RS" sz="2000">
                <a:latin typeface="Arial" panose="020B0604020202020204" pitchFamily="34" charset="0"/>
              </a:rPr>
              <a:t>      или фундусу најчешће је малигни</a:t>
            </a:r>
            <a:r>
              <a:rPr lang="sr-Cyrl-CS" altLang="sr-Latn-RS" sz="2000">
                <a:latin typeface="Arial" panose="020B0604020202020204" pitchFamily="34" charset="0"/>
              </a:rPr>
              <a:t>,</a:t>
            </a:r>
            <a:endParaRPr lang="en-US" altLang="sr-Latn-RS" sz="2000">
              <a:latin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  Дуoденални улкус се у 95% случајева локализује на булбусу.</a:t>
            </a:r>
          </a:p>
        </p:txBody>
      </p:sp>
    </p:spTree>
    <p:extLst>
      <p:ext uri="{BB962C8B-B14F-4D97-AF65-F5344CB8AC3E}">
        <p14:creationId xmlns:p14="http://schemas.microsoft.com/office/powerpoint/2010/main" val="1199702144"/>
      </p:ext>
    </p:extLst>
  </p:cSld>
  <p:clrMapOvr>
    <a:masterClrMapping/>
  </p:clrMapOvr>
  <p:transition spd="slow" advTm="26015">
    <p:cover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 Box 2"/>
          <p:cNvSpPr txBox="1">
            <a:spLocks noChangeArrowheads="1"/>
          </p:cNvSpPr>
          <p:nvPr/>
        </p:nvSpPr>
        <p:spPr bwMode="auto">
          <a:xfrm>
            <a:off x="1952625" y="1143001"/>
            <a:ext cx="2362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sr-Latn-RS" sz="2000" b="1">
                <a:solidFill>
                  <a:schemeClr val="accent1"/>
                </a:solidFill>
                <a:latin typeface="Arial" panose="020B0604020202020204" pitchFamily="34" charset="0"/>
              </a:rPr>
              <a:t>Клиничка слика</a:t>
            </a:r>
            <a:r>
              <a:rPr lang="en-US" altLang="sr-Latn-RS" sz="2000">
                <a:solidFill>
                  <a:schemeClr val="accent1"/>
                </a:solidFill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49155" name="Text Box 3"/>
          <p:cNvSpPr txBox="1">
            <a:spLocks noChangeArrowheads="1"/>
          </p:cNvSpPr>
          <p:nvPr/>
        </p:nvSpPr>
        <p:spPr bwMode="auto">
          <a:xfrm>
            <a:off x="1666875" y="1785938"/>
            <a:ext cx="8305800" cy="482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 i="1">
                <a:latin typeface="Arial" panose="020B0604020202020204" pitchFamily="34" charset="0"/>
              </a:rPr>
              <a:t> </a:t>
            </a:r>
            <a:r>
              <a:rPr lang="en-US" altLang="sr-Latn-RS" sz="2000" i="1">
                <a:solidFill>
                  <a:srgbClr val="FF0000"/>
                </a:solidFill>
                <a:latin typeface="Arial" panose="020B0604020202020204" pitchFamily="34" charset="0"/>
              </a:rPr>
              <a:t>Симптоми</a:t>
            </a:r>
            <a:r>
              <a:rPr lang="en-US" altLang="sr-Latn-RS" sz="2000">
                <a:solidFill>
                  <a:srgbClr val="FF0000"/>
                </a:solidFill>
                <a:latin typeface="Arial" panose="020B0604020202020204" pitchFamily="34" charset="0"/>
              </a:rPr>
              <a:t>: </a:t>
            </a:r>
            <a:r>
              <a:rPr lang="en-US" altLang="sr-Latn-RS" sz="2000">
                <a:latin typeface="Arial" panose="020B0604020202020204" pitchFamily="34" charset="0"/>
              </a:rPr>
              <a:t>бол локализован у горњем делу трбуха (у виду</a:t>
            </a:r>
            <a:br>
              <a:rPr lang="en-US" altLang="sr-Latn-RS" sz="2000">
                <a:latin typeface="Arial" panose="020B0604020202020204" pitchFamily="34" charset="0"/>
              </a:rPr>
            </a:br>
            <a:r>
              <a:rPr lang="en-US" altLang="sr-Latn-RS" sz="2000">
                <a:latin typeface="Arial" panose="020B0604020202020204" pitchFamily="34" charset="0"/>
              </a:rPr>
              <a:t>     печења, пробадања или сврдлања) који се </a:t>
            </a:r>
            <a:r>
              <a:rPr lang="sl-SI" altLang="sr-Latn-RS" sz="2000">
                <a:latin typeface="Arial" panose="020B0604020202020204" pitchFamily="34" charset="0"/>
              </a:rPr>
              <a:t>најчешће јавља </a:t>
            </a:r>
            <a:r>
              <a:rPr lang="en-US" altLang="sr-Latn-RS" sz="2000">
                <a:latin typeface="Arial" panose="020B0604020202020204" pitchFamily="34" charset="0"/>
              </a:rPr>
              <a:t/>
            </a:r>
            <a:br>
              <a:rPr lang="en-US" altLang="sr-Latn-RS" sz="2000">
                <a:latin typeface="Arial" panose="020B0604020202020204" pitchFamily="34" charset="0"/>
              </a:rPr>
            </a:br>
            <a:r>
              <a:rPr lang="en-US" altLang="sr-Latn-RS" sz="2000">
                <a:latin typeface="Arial" panose="020B0604020202020204" pitchFamily="34" charset="0"/>
              </a:rPr>
              <a:t>     </a:t>
            </a:r>
            <a:r>
              <a:rPr lang="sl-SI" altLang="sr-Latn-RS" sz="2000">
                <a:latin typeface="Arial" panose="020B0604020202020204" pitchFamily="34" charset="0"/>
              </a:rPr>
              <a:t>у јесен и на пролеће; </a:t>
            </a:r>
            <a:r>
              <a:rPr lang="sl-SI" altLang="sr-Latn-RS" sz="2000" u="sng">
                <a:latin typeface="Arial" panose="020B0604020202020204" pitchFamily="34" charset="0"/>
              </a:rPr>
              <a:t>мучнина</a:t>
            </a:r>
            <a:r>
              <a:rPr lang="sl-SI" altLang="sr-Latn-RS" sz="2000">
                <a:latin typeface="Arial" panose="020B0604020202020204" pitchFamily="34" charset="0"/>
              </a:rPr>
              <a:t>, </a:t>
            </a:r>
            <a:r>
              <a:rPr lang="sl-SI" altLang="sr-Latn-RS" sz="2000" u="sng">
                <a:latin typeface="Arial" panose="020B0604020202020204" pitchFamily="34" charset="0"/>
              </a:rPr>
              <a:t>жгаравица</a:t>
            </a:r>
            <a:r>
              <a:rPr lang="sl-SI" altLang="sr-Latn-RS" sz="2000">
                <a:latin typeface="Arial" panose="020B0604020202020204" pitchFamily="34" charset="0"/>
              </a:rPr>
              <a:t>, </a:t>
            </a:r>
            <a:r>
              <a:rPr lang="sl-SI" altLang="sr-Latn-RS" sz="2000" u="sng">
                <a:latin typeface="Arial" panose="020B0604020202020204" pitchFamily="34" charset="0"/>
              </a:rPr>
              <a:t>повраћање киселог</a:t>
            </a:r>
            <a:r>
              <a:rPr lang="en-US" altLang="sr-Latn-RS" sz="2000" u="sng">
                <a:latin typeface="Arial" panose="020B0604020202020204" pitchFamily="34" charset="0"/>
              </a:rPr>
              <a:t/>
            </a:r>
            <a:br>
              <a:rPr lang="en-US" altLang="sr-Latn-RS" sz="2000" u="sng">
                <a:latin typeface="Arial" panose="020B0604020202020204" pitchFamily="34" charset="0"/>
              </a:rPr>
            </a:br>
            <a:r>
              <a:rPr lang="en-US" altLang="sr-Latn-RS" sz="2000">
                <a:latin typeface="Arial" panose="020B0604020202020204" pitchFamily="34" charset="0"/>
              </a:rPr>
              <a:t>    </a:t>
            </a:r>
            <a:r>
              <a:rPr lang="sl-SI" altLang="sr-Latn-RS" sz="2000">
                <a:latin typeface="Arial" panose="020B0604020202020204" pitchFamily="34" charset="0"/>
              </a:rPr>
              <a:t> </a:t>
            </a:r>
            <a:r>
              <a:rPr lang="sl-SI" altLang="sr-Latn-RS" sz="2000" u="sng">
                <a:latin typeface="Arial" panose="020B0604020202020204" pitchFamily="34" charset="0"/>
              </a:rPr>
              <a:t>садржаја</a:t>
            </a:r>
            <a:r>
              <a:rPr lang="sr-Cyrl-CS" altLang="sr-Latn-RS" sz="2000" u="sng">
                <a:latin typeface="Arial" panose="020B0604020202020204" pitchFamily="34" charset="0"/>
              </a:rPr>
              <a:t>,</a:t>
            </a:r>
            <a:endParaRPr lang="sl-SI" altLang="sr-Latn-RS" sz="2000">
              <a:latin typeface="Arial" panose="020B0604020202020204" pitchFamily="34" charset="0"/>
            </a:endParaRPr>
          </a:p>
          <a:p>
            <a:pPr eaLnBrk="1" hangingPunct="1">
              <a:lnSpc>
                <a:spcPct val="13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 </a:t>
            </a:r>
            <a:r>
              <a:rPr lang="sl-SI" altLang="sr-Latn-RS" sz="2000">
                <a:latin typeface="Arial" panose="020B0604020202020204" pitchFamily="34" charset="0"/>
              </a:rPr>
              <a:t>Код дуоденалног улкуса бол се јавља "на празан стомак" (болови </a:t>
            </a:r>
            <a:r>
              <a:rPr lang="en-US" altLang="sr-Latn-RS" sz="2000">
                <a:latin typeface="Arial" panose="020B0604020202020204" pitchFamily="34" charset="0"/>
              </a:rPr>
              <a:t/>
            </a:r>
            <a:br>
              <a:rPr lang="en-US" altLang="sr-Latn-RS" sz="2000">
                <a:latin typeface="Arial" panose="020B0604020202020204" pitchFamily="34" charset="0"/>
              </a:rPr>
            </a:br>
            <a:r>
              <a:rPr lang="en-US" altLang="sr-Latn-RS" sz="2000">
                <a:latin typeface="Arial" panose="020B0604020202020204" pitchFamily="34" charset="0"/>
              </a:rPr>
              <a:t>     </a:t>
            </a:r>
            <a:r>
              <a:rPr lang="sl-SI" altLang="sr-Latn-RS" sz="2000">
                <a:latin typeface="Arial" panose="020B0604020202020204" pitchFamily="34" charset="0"/>
              </a:rPr>
              <a:t>глади), често ноћу, узимање хране пролазно смирује бол; бол </a:t>
            </a:r>
            <a:r>
              <a:rPr lang="en-US" altLang="sr-Latn-RS" sz="2000">
                <a:latin typeface="Arial" panose="020B0604020202020204" pitchFamily="34" charset="0"/>
              </a:rPr>
              <a:t/>
            </a:r>
            <a:br>
              <a:rPr lang="en-US" altLang="sr-Latn-RS" sz="2000">
                <a:latin typeface="Arial" panose="020B0604020202020204" pitchFamily="34" charset="0"/>
              </a:rPr>
            </a:br>
            <a:r>
              <a:rPr lang="en-US" altLang="sr-Latn-RS" sz="2000">
                <a:latin typeface="Arial" panose="020B0604020202020204" pitchFamily="34" charset="0"/>
              </a:rPr>
              <a:t>     </a:t>
            </a:r>
            <a:r>
              <a:rPr lang="sl-SI" altLang="sr-Latn-RS" sz="2000">
                <a:latin typeface="Arial" panose="020B0604020202020204" pitchFamily="34" charset="0"/>
              </a:rPr>
              <a:t>често рецидивира, може да траје данима или недељама</a:t>
            </a:r>
            <a:r>
              <a:rPr lang="sr-Cyrl-CS" altLang="sr-Latn-RS" sz="2000">
                <a:latin typeface="Arial" panose="020B0604020202020204" pitchFamily="34" charset="0"/>
              </a:rPr>
              <a:t>,</a:t>
            </a:r>
            <a:endParaRPr lang="sl-SI" altLang="sr-Latn-RS" sz="2000">
              <a:latin typeface="Arial" panose="020B0604020202020204" pitchFamily="34" charset="0"/>
            </a:endParaRPr>
          </a:p>
          <a:p>
            <a:pPr eaLnBrk="1" hangingPunct="1">
              <a:lnSpc>
                <a:spcPct val="13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 </a:t>
            </a:r>
            <a:r>
              <a:rPr lang="sl-SI" altLang="sr-Latn-RS" sz="2000">
                <a:latin typeface="Arial" panose="020B0604020202020204" pitchFamily="34" charset="0"/>
              </a:rPr>
              <a:t>Код желудачног улкуса бол се јавља убрзо после узимања хране</a:t>
            </a:r>
            <a:r>
              <a:rPr lang="sr-Cyrl-CS" altLang="sr-Latn-RS" sz="2000">
                <a:latin typeface="Arial" panose="020B0604020202020204" pitchFamily="34" charset="0"/>
              </a:rPr>
              <a:t>,</a:t>
            </a:r>
            <a:endParaRPr lang="sl-SI" altLang="sr-Latn-RS" sz="2000">
              <a:latin typeface="Arial" panose="020B0604020202020204" pitchFamily="34" charset="0"/>
            </a:endParaRPr>
          </a:p>
          <a:p>
            <a:pPr eaLnBrk="1" hangingPunct="1">
              <a:lnSpc>
                <a:spcPct val="13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 </a:t>
            </a:r>
            <a:r>
              <a:rPr lang="sl-SI" altLang="sr-Latn-RS" sz="2000">
                <a:latin typeface="Arial" panose="020B0604020202020204" pitchFamily="34" charset="0"/>
              </a:rPr>
              <a:t>У 15-20% оболелих клиничка слика је атипична (бол изостаје,</a:t>
            </a:r>
            <a:r>
              <a:rPr lang="en-US" altLang="sr-Latn-RS" sz="2000">
                <a:latin typeface="Arial" panose="020B0604020202020204" pitchFamily="34" charset="0"/>
              </a:rPr>
              <a:t/>
            </a:r>
            <a:br>
              <a:rPr lang="en-US" altLang="sr-Latn-RS" sz="2000">
                <a:latin typeface="Arial" panose="020B0604020202020204" pitchFamily="34" charset="0"/>
              </a:rPr>
            </a:br>
            <a:r>
              <a:rPr lang="en-US" altLang="sr-Latn-RS" sz="2000">
                <a:latin typeface="Arial" panose="020B0604020202020204" pitchFamily="34" charset="0"/>
              </a:rPr>
              <a:t>    </a:t>
            </a:r>
            <a:r>
              <a:rPr lang="sl-SI" altLang="sr-Latn-RS" sz="2000">
                <a:latin typeface="Arial" panose="020B0604020202020204" pitchFamily="34" charset="0"/>
              </a:rPr>
              <a:t> јавља се мучнина,</a:t>
            </a:r>
            <a:r>
              <a:rPr lang="en-US" altLang="sr-Latn-RS" sz="2000">
                <a:latin typeface="Arial" panose="020B0604020202020204" pitchFamily="34" charset="0"/>
              </a:rPr>
              <a:t> </a:t>
            </a:r>
            <a:r>
              <a:rPr lang="sl-SI" altLang="sr-Latn-RS" sz="2000">
                <a:latin typeface="Arial" panose="020B0604020202020204" pitchFamily="34" charset="0"/>
              </a:rPr>
              <a:t>губитак апетита, пролив или затвор) </a:t>
            </a:r>
            <a:r>
              <a:rPr lang="sr-Cyrl-CS" altLang="sr-Latn-RS" sz="2000">
                <a:latin typeface="Arial" panose="020B0604020202020204" pitchFamily="34" charset="0"/>
              </a:rPr>
              <a:t>,</a:t>
            </a:r>
            <a:endParaRPr lang="sl-SI" altLang="sr-Latn-RS" sz="2000" i="1">
              <a:latin typeface="Arial" panose="020B0604020202020204" pitchFamily="34" charset="0"/>
            </a:endParaRPr>
          </a:p>
          <a:p>
            <a:pPr eaLnBrk="1" hangingPunct="1">
              <a:lnSpc>
                <a:spcPct val="13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 i="1">
                <a:latin typeface="Arial" panose="020B0604020202020204" pitchFamily="34" charset="0"/>
              </a:rPr>
              <a:t> </a:t>
            </a:r>
            <a:r>
              <a:rPr lang="sl-SI" altLang="sr-Latn-RS" sz="2000" i="1">
                <a:solidFill>
                  <a:srgbClr val="FF0000"/>
                </a:solidFill>
                <a:latin typeface="Arial" panose="020B0604020202020204" pitchFamily="34" charset="0"/>
              </a:rPr>
              <a:t>Објективни налаз:</a:t>
            </a:r>
            <a:r>
              <a:rPr lang="sl-SI" altLang="sr-Latn-RS" sz="2000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r>
              <a:rPr lang="sl-SI" altLang="sr-Latn-RS" sz="2000">
                <a:latin typeface="Arial" panose="020B0604020202020204" pitchFamily="34" charset="0"/>
              </a:rPr>
              <a:t>осетљивост у епигастријуму при палпацији</a:t>
            </a:r>
            <a:r>
              <a:rPr lang="sr-Cyrl-CS" altLang="sr-Latn-RS" sz="2000">
                <a:latin typeface="Arial" panose="020B0604020202020204" pitchFamily="34" charset="0"/>
              </a:rPr>
              <a:t>.</a:t>
            </a:r>
            <a:endParaRPr lang="en-US" altLang="sr-Latn-RS" sz="20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3314964"/>
      </p:ext>
    </p:extLst>
  </p:cSld>
  <p:clrMapOvr>
    <a:masterClrMapping/>
  </p:clrMapOvr>
  <p:transition spd="slow" advTm="38364">
    <p:cover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 Box 2"/>
          <p:cNvSpPr txBox="1">
            <a:spLocks noChangeArrowheads="1"/>
          </p:cNvSpPr>
          <p:nvPr/>
        </p:nvSpPr>
        <p:spPr bwMode="auto">
          <a:xfrm>
            <a:off x="3095625" y="1500189"/>
            <a:ext cx="1676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sl-SI" altLang="sr-Latn-RS" sz="2000" b="1">
                <a:solidFill>
                  <a:schemeClr val="accent1"/>
                </a:solidFill>
                <a:latin typeface="Arial" panose="020B0604020202020204" pitchFamily="34" charset="0"/>
              </a:rPr>
              <a:t>Дијагноза</a:t>
            </a:r>
            <a:r>
              <a:rPr lang="en-US" altLang="sr-Latn-RS" sz="2000">
                <a:solidFill>
                  <a:schemeClr val="accent1"/>
                </a:solidFill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50179" name="Text Box 3"/>
          <p:cNvSpPr txBox="1">
            <a:spLocks noChangeArrowheads="1"/>
          </p:cNvSpPr>
          <p:nvPr/>
        </p:nvSpPr>
        <p:spPr bwMode="auto">
          <a:xfrm>
            <a:off x="2743200" y="2209800"/>
            <a:ext cx="7315200" cy="2708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70000"/>
              </a:lnSpc>
              <a:spcBef>
                <a:spcPct val="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  </a:t>
            </a:r>
            <a:r>
              <a:rPr lang="sr-Cyrl-CS" altLang="sr-Latn-RS" sz="2000">
                <a:latin typeface="Arial" panose="020B0604020202020204" pitchFamily="34" charset="0"/>
              </a:rPr>
              <a:t>К</a:t>
            </a:r>
            <a:r>
              <a:rPr lang="sl-SI" altLang="sr-Latn-RS" sz="2000">
                <a:latin typeface="Arial" panose="020B0604020202020204" pitchFamily="34" charset="0"/>
              </a:rPr>
              <a:t>линичка слика</a:t>
            </a:r>
            <a:r>
              <a:rPr lang="sr-Cyrl-CS" altLang="sr-Latn-RS" sz="2000">
                <a:latin typeface="Arial" panose="020B0604020202020204" pitchFamily="34" charset="0"/>
              </a:rPr>
              <a:t>,</a:t>
            </a:r>
          </a:p>
          <a:p>
            <a:pPr eaLnBrk="1" hangingPunct="1">
              <a:lnSpc>
                <a:spcPct val="170000"/>
              </a:lnSpc>
              <a:spcBef>
                <a:spcPct val="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 </a:t>
            </a:r>
            <a:r>
              <a:rPr lang="sr-Cyrl-CS" altLang="sr-Latn-RS" sz="2000">
                <a:latin typeface="Arial" panose="020B0604020202020204" pitchFamily="34" charset="0"/>
              </a:rPr>
              <a:t> Рендгенолошки налаз</a:t>
            </a:r>
            <a:r>
              <a:rPr lang="sl-SI" altLang="sr-Latn-RS" sz="2000">
                <a:latin typeface="Arial" panose="020B0604020202020204" pitchFamily="34" charset="0"/>
              </a:rPr>
              <a:t>: типичан је налаз "нише"; </a:t>
            </a:r>
            <a:r>
              <a:rPr lang="en-US" altLang="sr-Latn-RS" sz="2000">
                <a:latin typeface="Arial" panose="020B0604020202020204" pitchFamily="34" charset="0"/>
              </a:rPr>
              <a:t/>
            </a:r>
            <a:br>
              <a:rPr lang="en-US" altLang="sr-Latn-RS" sz="2000">
                <a:latin typeface="Arial" panose="020B0604020202020204" pitchFamily="34" charset="0"/>
              </a:rPr>
            </a:br>
            <a:r>
              <a:rPr lang="en-US" altLang="sr-Latn-RS" sz="2000">
                <a:latin typeface="Arial" panose="020B0604020202020204" pitchFamily="34" charset="0"/>
              </a:rPr>
              <a:t>      </a:t>
            </a:r>
            <a:r>
              <a:rPr lang="sl-SI" altLang="sr-Latn-RS" sz="2000">
                <a:latin typeface="Arial" panose="020B0604020202020204" pitchFamily="34" charset="0"/>
              </a:rPr>
              <a:t>деформација булбуса; (позитиван у око 90% случајева)</a:t>
            </a:r>
            <a:r>
              <a:rPr lang="sr-Cyrl-CS" altLang="sr-Latn-RS" sz="2000">
                <a:latin typeface="Arial" panose="020B0604020202020204" pitchFamily="34" charset="0"/>
              </a:rPr>
              <a:t>,</a:t>
            </a:r>
          </a:p>
          <a:p>
            <a:pPr eaLnBrk="1" hangingPunct="1">
              <a:lnSpc>
                <a:spcPct val="170000"/>
              </a:lnSpc>
              <a:spcBef>
                <a:spcPct val="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 </a:t>
            </a:r>
            <a:r>
              <a:rPr lang="sr-Cyrl-CS" altLang="sr-Latn-RS" sz="2000">
                <a:latin typeface="Arial" panose="020B0604020202020204" pitchFamily="34" charset="0"/>
              </a:rPr>
              <a:t> Гастродуоденоскопија (</a:t>
            </a:r>
            <a:r>
              <a:rPr lang="en-US" altLang="sr-Latn-RS" sz="2000">
                <a:latin typeface="Arial" panose="020B0604020202020204" pitchFamily="34" charset="0"/>
              </a:rPr>
              <a:t>вели</a:t>
            </a:r>
            <a:r>
              <a:rPr lang="sr-Cyrl-CS" altLang="sr-Latn-RS" sz="2000">
                <a:latin typeface="Arial" panose="020B0604020202020204" pitchFamily="34" charset="0"/>
              </a:rPr>
              <a:t>ч</a:t>
            </a:r>
            <a:r>
              <a:rPr lang="en-US" altLang="sr-Latn-RS" sz="2000">
                <a:latin typeface="Arial" panose="020B0604020202020204" pitchFamily="34" charset="0"/>
              </a:rPr>
              <a:t>ина</a:t>
            </a:r>
            <a:r>
              <a:rPr lang="sr-Cyrl-CS" altLang="sr-Latn-RS" sz="2000">
                <a:latin typeface="Arial" panose="020B0604020202020204" pitchFamily="34" charset="0"/>
              </a:rPr>
              <a:t>, </a:t>
            </a:r>
            <a:r>
              <a:rPr lang="en-US" altLang="sr-Latn-RS" sz="2000">
                <a:latin typeface="Arial" panose="020B0604020202020204" pitchFamily="34" charset="0"/>
              </a:rPr>
              <a:t>локализација</a:t>
            </a:r>
            <a:r>
              <a:rPr lang="sr-Cyrl-CS" altLang="sr-Latn-RS" sz="2000">
                <a:latin typeface="Arial" panose="020B0604020202020204" pitchFamily="34" charset="0"/>
              </a:rPr>
              <a:t> </a:t>
            </a:r>
            <a:r>
              <a:rPr lang="en-US" altLang="sr-Latn-RS" sz="2000">
                <a:latin typeface="Arial" panose="020B0604020202020204" pitchFamily="34" charset="0"/>
              </a:rPr>
              <a:t>и</a:t>
            </a:r>
            <a:r>
              <a:rPr lang="sr-Cyrl-CS" altLang="sr-Latn-RS" sz="2000">
                <a:latin typeface="Arial" panose="020B0604020202020204" pitchFamily="34" charset="0"/>
              </a:rPr>
              <a:t> </a:t>
            </a:r>
            <a:r>
              <a:rPr lang="en-US" altLang="sr-Latn-RS" sz="2000">
                <a:latin typeface="Arial" panose="020B0604020202020204" pitchFamily="34" charset="0"/>
              </a:rPr>
              <a:t/>
            </a:r>
            <a:br>
              <a:rPr lang="en-US" altLang="sr-Latn-RS" sz="2000">
                <a:latin typeface="Arial" panose="020B0604020202020204" pitchFamily="34" charset="0"/>
              </a:rPr>
            </a:br>
            <a:r>
              <a:rPr lang="en-US" altLang="sr-Latn-RS" sz="2000">
                <a:latin typeface="Arial" panose="020B0604020202020204" pitchFamily="34" charset="0"/>
              </a:rPr>
              <a:t>      изглед</a:t>
            </a:r>
            <a:r>
              <a:rPr lang="sr-Cyrl-CS" altLang="sr-Latn-RS" sz="2000">
                <a:latin typeface="Arial" panose="020B0604020202020204" pitchFamily="34" charset="0"/>
              </a:rPr>
              <a:t> </a:t>
            </a:r>
            <a:r>
              <a:rPr lang="en-US" altLang="sr-Latn-RS" sz="2000">
                <a:latin typeface="Arial" panose="020B0604020202020204" pitchFamily="34" charset="0"/>
              </a:rPr>
              <a:t>улкуса</a:t>
            </a:r>
            <a:r>
              <a:rPr lang="sr-Cyrl-CS" altLang="sr-Latn-RS" sz="2000">
                <a:latin typeface="Arial" panose="020B0604020202020204" pitchFamily="34" charset="0"/>
              </a:rPr>
              <a:t>).</a:t>
            </a:r>
            <a:endParaRPr lang="en-US" altLang="sr-Latn-RS" sz="20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6919733"/>
      </p:ext>
    </p:extLst>
  </p:cSld>
  <p:clrMapOvr>
    <a:masterClrMapping/>
  </p:clrMapOvr>
  <p:transition spd="slow" advTm="3293">
    <p:cover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2"/>
          <p:cNvSpPr txBox="1">
            <a:spLocks noChangeArrowheads="1"/>
          </p:cNvSpPr>
          <p:nvPr/>
        </p:nvSpPr>
        <p:spPr bwMode="auto">
          <a:xfrm>
            <a:off x="3167063" y="1500189"/>
            <a:ext cx="1981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sr-Latn-RS" sz="2000" b="1">
                <a:solidFill>
                  <a:schemeClr val="accent1"/>
                </a:solidFill>
                <a:latin typeface="Arial" panose="020B0604020202020204" pitchFamily="34" charset="0"/>
              </a:rPr>
              <a:t>Компликације</a:t>
            </a:r>
            <a:r>
              <a:rPr lang="en-US" altLang="sr-Latn-RS" sz="2000">
                <a:solidFill>
                  <a:schemeClr val="accent1"/>
                </a:solidFill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51203" name="Text Box 3"/>
          <p:cNvSpPr txBox="1">
            <a:spLocks noChangeArrowheads="1"/>
          </p:cNvSpPr>
          <p:nvPr/>
        </p:nvSpPr>
        <p:spPr bwMode="auto">
          <a:xfrm>
            <a:off x="2743200" y="2209801"/>
            <a:ext cx="7696200" cy="329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  </a:t>
            </a:r>
            <a:r>
              <a:rPr lang="sr-Cyrl-CS" altLang="sr-Latn-RS" sz="2000">
                <a:latin typeface="Arial" panose="020B0604020202020204" pitchFamily="34" charset="0"/>
              </a:rPr>
              <a:t>К</a:t>
            </a:r>
            <a:r>
              <a:rPr lang="en-US" altLang="sr-Latn-RS" sz="2000">
                <a:latin typeface="Arial" panose="020B0604020202020204" pitchFamily="34" charset="0"/>
              </a:rPr>
              <a:t>рва</a:t>
            </a:r>
            <a:r>
              <a:rPr lang="sr-Cyrl-CS" altLang="sr-Latn-RS" sz="2000">
                <a:latin typeface="Arial" panose="020B0604020202020204" pitchFamily="34" charset="0"/>
              </a:rPr>
              <a:t>р</a:t>
            </a:r>
            <a:r>
              <a:rPr lang="en-US" altLang="sr-Latn-RS" sz="2000">
                <a:latin typeface="Arial" panose="020B0604020202020204" pitchFamily="34" charset="0"/>
              </a:rPr>
              <a:t>ење (хематемеза и мелена, анемија, шок)</a:t>
            </a:r>
            <a:r>
              <a:rPr lang="sr-Cyrl-CS" altLang="sr-Latn-RS" sz="2000">
                <a:latin typeface="Arial" panose="020B0604020202020204" pitchFamily="34" charset="0"/>
              </a:rPr>
              <a:t>,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  </a:t>
            </a:r>
            <a:r>
              <a:rPr lang="sr-Cyrl-CS" altLang="sr-Latn-RS" sz="2000">
                <a:latin typeface="Arial" panose="020B0604020202020204" pitchFamily="34" charset="0"/>
              </a:rPr>
              <a:t>П</a:t>
            </a:r>
            <a:r>
              <a:rPr lang="en-US" altLang="sr-Latn-RS" sz="2000">
                <a:latin typeface="Arial" panose="020B0604020202020204" pitchFamily="34" charset="0"/>
              </a:rPr>
              <a:t>ерфорација у перитонеалну шупљину (бол у виду "убода</a:t>
            </a:r>
            <a:br>
              <a:rPr lang="en-US" altLang="sr-Latn-RS" sz="2000">
                <a:latin typeface="Arial" panose="020B0604020202020204" pitchFamily="34" charset="0"/>
              </a:rPr>
            </a:br>
            <a:r>
              <a:rPr lang="en-US" altLang="sr-Latn-RS" sz="2000">
                <a:latin typeface="Arial" panose="020B0604020202020204" pitchFamily="34" charset="0"/>
              </a:rPr>
              <a:t>      ножем", мишићни дефанс)</a:t>
            </a:r>
            <a:r>
              <a:rPr lang="sr-Cyrl-CS" altLang="sr-Latn-RS" sz="2000">
                <a:latin typeface="Arial" panose="020B0604020202020204" pitchFamily="34" charset="0"/>
              </a:rPr>
              <a:t>,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  </a:t>
            </a:r>
            <a:r>
              <a:rPr lang="sr-Cyrl-CS" altLang="sr-Latn-RS" sz="2000">
                <a:latin typeface="Arial" panose="020B0604020202020204" pitchFamily="34" charset="0"/>
              </a:rPr>
              <a:t>П</a:t>
            </a:r>
            <a:r>
              <a:rPr lang="en-US" altLang="sr-Latn-RS" sz="2000">
                <a:latin typeface="Arial" panose="020B0604020202020204" pitchFamily="34" charset="0"/>
              </a:rPr>
              <a:t>енетрација у суседне органе (бол је јачи, зрачи у крста)</a:t>
            </a:r>
            <a:r>
              <a:rPr lang="sr-Cyrl-CS" altLang="sr-Latn-RS" sz="2000">
                <a:latin typeface="Arial" panose="020B0604020202020204" pitchFamily="34" charset="0"/>
              </a:rPr>
              <a:t>,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  </a:t>
            </a:r>
            <a:r>
              <a:rPr lang="sr-Cyrl-CS" altLang="sr-Latn-RS" sz="2000">
                <a:latin typeface="Arial" panose="020B0604020202020204" pitchFamily="34" charset="0"/>
              </a:rPr>
              <a:t>С</a:t>
            </a:r>
            <a:r>
              <a:rPr lang="en-US" altLang="sr-Latn-RS" sz="2000">
                <a:latin typeface="Arial" panose="020B0604020202020204" pitchFamily="34" charset="0"/>
              </a:rPr>
              <a:t>теноза пилоруса (повраћање несварене хране, губитак на</a:t>
            </a:r>
            <a:br>
              <a:rPr lang="en-US" altLang="sr-Latn-RS" sz="2000">
                <a:latin typeface="Arial" panose="020B0604020202020204" pitchFamily="34" charset="0"/>
              </a:rPr>
            </a:br>
            <a:r>
              <a:rPr lang="en-US" altLang="sr-Latn-RS" sz="2000">
                <a:latin typeface="Arial" panose="020B0604020202020204" pitchFamily="34" charset="0"/>
              </a:rPr>
              <a:t>      тежини)</a:t>
            </a:r>
            <a:r>
              <a:rPr lang="sr-Cyrl-CS" altLang="sr-Latn-RS" sz="2000">
                <a:latin typeface="Arial" panose="020B0604020202020204" pitchFamily="34" charset="0"/>
              </a:rPr>
              <a:t>,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  </a:t>
            </a:r>
            <a:r>
              <a:rPr lang="sr-Cyrl-CS" altLang="sr-Latn-RS" sz="2000">
                <a:latin typeface="Arial" panose="020B0604020202020204" pitchFamily="34" charset="0"/>
              </a:rPr>
              <a:t>У</a:t>
            </a:r>
            <a:r>
              <a:rPr lang="de-DE" altLang="sr-Latn-RS" sz="2000">
                <a:latin typeface="Arial" panose="020B0604020202020204" pitchFamily="34" charset="0"/>
              </a:rPr>
              <a:t>лкус дуоденума никада малигно не алтерише</a:t>
            </a:r>
            <a:r>
              <a:rPr lang="sr-Cyrl-CS" altLang="sr-Latn-RS" sz="2000">
                <a:latin typeface="Arial" panose="020B0604020202020204" pitchFamily="34" charset="0"/>
              </a:rPr>
              <a:t>.</a:t>
            </a:r>
            <a:endParaRPr lang="en-US" altLang="sr-Latn-RS" sz="20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1552534"/>
      </p:ext>
    </p:extLst>
  </p:cSld>
  <p:clrMapOvr>
    <a:masterClrMapping/>
  </p:clrMapOvr>
  <p:transition spd="slow" advTm="38786">
    <p:cover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1809750" y="1000126"/>
            <a:ext cx="18288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de-DE" altLang="sr-Latn-RS" sz="2000" b="1">
                <a:solidFill>
                  <a:schemeClr val="accent1"/>
                </a:solidFill>
                <a:latin typeface="Arial" panose="020B0604020202020204" pitchFamily="34" charset="0"/>
              </a:rPr>
              <a:t>Терапија</a:t>
            </a:r>
            <a:r>
              <a:rPr lang="en-US" altLang="sr-Latn-RS" sz="2000">
                <a:solidFill>
                  <a:schemeClr val="accent1"/>
                </a:solidFill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52227" name="Text Box 3"/>
          <p:cNvSpPr txBox="1">
            <a:spLocks noChangeArrowheads="1"/>
          </p:cNvSpPr>
          <p:nvPr/>
        </p:nvSpPr>
        <p:spPr bwMode="auto">
          <a:xfrm>
            <a:off x="1738313" y="1500188"/>
            <a:ext cx="8572500" cy="526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40000"/>
              </a:spcBef>
              <a:buClrTx/>
              <a:buSzTx/>
              <a:buFontTx/>
              <a:buNone/>
            </a:pPr>
            <a:r>
              <a:rPr lang="de-DE" altLang="sr-Latn-RS" sz="2000" b="1" i="1">
                <a:solidFill>
                  <a:srgbClr val="FF0000"/>
                </a:solidFill>
                <a:latin typeface="Arial" panose="020B0604020202020204" pitchFamily="34" charset="0"/>
              </a:rPr>
              <a:t>Медикаментозно лечење</a:t>
            </a:r>
            <a:endParaRPr lang="sr-Cyrl-CS" altLang="sr-Latn-RS" sz="2000" b="1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eaLnBrk="1" hangingPunct="1">
              <a:lnSpc>
                <a:spcPct val="11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 </a:t>
            </a:r>
            <a:r>
              <a:rPr lang="sr-Cyrl-CS" altLang="sr-Latn-RS" sz="2000">
                <a:latin typeface="Arial" panose="020B0604020202020204" pitchFamily="34" charset="0"/>
              </a:rPr>
              <a:t> А</a:t>
            </a:r>
            <a:r>
              <a:rPr lang="de-DE" altLang="sr-Latn-RS" sz="2000">
                <a:latin typeface="Arial" panose="020B0604020202020204" pitchFamily="34" charset="0"/>
              </a:rPr>
              <a:t>нтациди (Компенсан, Гелусил-ла</a:t>
            </a:r>
            <a:r>
              <a:rPr lang="sr-Cyrl-CS" altLang="sr-Latn-RS" sz="2000">
                <a:latin typeface="Arial" panose="020B0604020202020204" pitchFamily="34" charset="0"/>
              </a:rPr>
              <a:t>к</a:t>
            </a:r>
            <a:r>
              <a:rPr lang="de-DE" altLang="sr-Latn-RS" sz="2000">
                <a:latin typeface="Arial" panose="020B0604020202020204" pitchFamily="34" charset="0"/>
              </a:rPr>
              <a:t>, Алфогел и др.) – </a:t>
            </a:r>
            <a:br>
              <a:rPr lang="de-DE" altLang="sr-Latn-RS" sz="2000">
                <a:latin typeface="Arial" panose="020B0604020202020204" pitchFamily="34" charset="0"/>
              </a:rPr>
            </a:br>
            <a:r>
              <a:rPr lang="de-DE" altLang="sr-Latn-RS" sz="2000">
                <a:latin typeface="Arial" panose="020B0604020202020204" pitchFamily="34" charset="0"/>
              </a:rPr>
              <a:t>      дају се 1-2 сата после јела</a:t>
            </a:r>
            <a:r>
              <a:rPr lang="sr-Cyrl-CS" altLang="sr-Latn-RS" sz="2000">
                <a:latin typeface="Arial" panose="020B0604020202020204" pitchFamily="34" charset="0"/>
              </a:rPr>
              <a:t>,</a:t>
            </a:r>
          </a:p>
          <a:p>
            <a:pPr eaLnBrk="1" hangingPunct="1">
              <a:lnSpc>
                <a:spcPct val="11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 </a:t>
            </a:r>
            <a:r>
              <a:rPr lang="sr-Cyrl-CS" altLang="sr-Latn-RS" sz="2000">
                <a:latin typeface="Arial" panose="020B0604020202020204" pitchFamily="34" charset="0"/>
              </a:rPr>
              <a:t> А</a:t>
            </a:r>
            <a:r>
              <a:rPr lang="en-US" altLang="sr-Latn-RS" sz="2000">
                <a:latin typeface="Arial" panose="020B0604020202020204" pitchFamily="34" charset="0"/>
              </a:rPr>
              <a:t>нтихолинергици (Атропин)</a:t>
            </a:r>
            <a:r>
              <a:rPr lang="sr-Cyrl-CS" altLang="sr-Latn-RS" sz="2000">
                <a:latin typeface="Arial" panose="020B0604020202020204" pitchFamily="34" charset="0"/>
              </a:rPr>
              <a:t>,</a:t>
            </a:r>
          </a:p>
          <a:p>
            <a:pPr eaLnBrk="1" hangingPunct="1">
              <a:lnSpc>
                <a:spcPct val="11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 </a:t>
            </a:r>
            <a:r>
              <a:rPr lang="sr-Cyrl-CS" altLang="sr-Latn-RS" sz="2000">
                <a:latin typeface="Arial" panose="020B0604020202020204" pitchFamily="34" charset="0"/>
              </a:rPr>
              <a:t> А</a:t>
            </a:r>
            <a:r>
              <a:rPr lang="en-US" altLang="sr-Latn-RS" sz="2000">
                <a:latin typeface="Arial" panose="020B0604020202020204" pitchFamily="34" charset="0"/>
              </a:rPr>
              <a:t>нтагонисти H2 рецептора (Циметидин, Ранитидин, </a:t>
            </a:r>
            <a:br>
              <a:rPr lang="en-US" altLang="sr-Latn-RS" sz="2000">
                <a:latin typeface="Arial" panose="020B0604020202020204" pitchFamily="34" charset="0"/>
              </a:rPr>
            </a:br>
            <a:r>
              <a:rPr lang="en-US" altLang="sr-Latn-RS" sz="2000">
                <a:latin typeface="Arial" panose="020B0604020202020204" pitchFamily="34" charset="0"/>
              </a:rPr>
              <a:t>      Фамотидин и др.) – 6-8 недеља</a:t>
            </a:r>
            <a:r>
              <a:rPr lang="sr-Cyrl-CS" altLang="sr-Latn-RS" sz="2000">
                <a:latin typeface="Arial" panose="020B0604020202020204" pitchFamily="34" charset="0"/>
              </a:rPr>
              <a:t>,</a:t>
            </a:r>
          </a:p>
          <a:p>
            <a:pPr eaLnBrk="1" hangingPunct="1">
              <a:lnSpc>
                <a:spcPct val="11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 </a:t>
            </a:r>
            <a:r>
              <a:rPr lang="sr-Cyrl-CS" altLang="sr-Latn-RS" sz="2000">
                <a:latin typeface="Arial" panose="020B0604020202020204" pitchFamily="34" charset="0"/>
              </a:rPr>
              <a:t> И</a:t>
            </a:r>
            <a:r>
              <a:rPr lang="en-US" altLang="sr-Latn-RS" sz="2000">
                <a:latin typeface="Arial" panose="020B0604020202020204" pitchFamily="34" charset="0"/>
              </a:rPr>
              <a:t>нхибитори протонске пумпе (Омепразол) – 4-6 недеља</a:t>
            </a:r>
            <a:r>
              <a:rPr lang="sr-Cyrl-CS" altLang="sr-Latn-RS" sz="2000">
                <a:latin typeface="Arial" panose="020B0604020202020204" pitchFamily="34" charset="0"/>
              </a:rPr>
              <a:t>,</a:t>
            </a:r>
          </a:p>
          <a:p>
            <a:pPr eaLnBrk="1" hangingPunct="1">
              <a:lnSpc>
                <a:spcPct val="11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 </a:t>
            </a:r>
            <a:r>
              <a:rPr lang="sr-Cyrl-CS" altLang="sr-Latn-RS" sz="2000">
                <a:latin typeface="Arial" panose="020B0604020202020204" pitchFamily="34" charset="0"/>
              </a:rPr>
              <a:t> П</a:t>
            </a:r>
            <a:r>
              <a:rPr lang="en-US" altLang="sr-Latn-RS" sz="2000">
                <a:latin typeface="Arial" panose="020B0604020202020204" pitchFamily="34" charset="0"/>
              </a:rPr>
              <a:t>ростагландини – делују цитопротективно</a:t>
            </a:r>
            <a:r>
              <a:rPr lang="sr-Cyrl-CS" altLang="sr-Latn-RS" sz="2000">
                <a:latin typeface="Arial" panose="020B0604020202020204" pitchFamily="34" charset="0"/>
              </a:rPr>
              <a:t>,</a:t>
            </a:r>
          </a:p>
          <a:p>
            <a:pPr eaLnBrk="1" hangingPunct="1">
              <a:lnSpc>
                <a:spcPct val="11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 </a:t>
            </a:r>
            <a:r>
              <a:rPr lang="sr-Cyrl-CS" altLang="sr-Latn-RS" sz="2000">
                <a:latin typeface="Arial" panose="020B0604020202020204" pitchFamily="34" charset="0"/>
              </a:rPr>
              <a:t> Е</a:t>
            </a:r>
            <a:r>
              <a:rPr lang="en-US" altLang="sr-Latn-RS" sz="2000">
                <a:latin typeface="Arial" panose="020B0604020202020204" pitchFamily="34" charset="0"/>
              </a:rPr>
              <a:t>радикција H. </a:t>
            </a:r>
            <a:r>
              <a:rPr lang="sr-Latn-CS" altLang="sr-Latn-RS" sz="2000">
                <a:latin typeface="Arial" panose="020B0604020202020204" pitchFamily="34" charset="0"/>
              </a:rPr>
              <a:t>pylori</a:t>
            </a:r>
            <a:r>
              <a:rPr lang="en-US" altLang="sr-Latn-RS" sz="2000">
                <a:latin typeface="Arial" panose="020B0604020202020204" pitchFamily="34" charset="0"/>
              </a:rPr>
              <a:t> (</a:t>
            </a:r>
            <a:r>
              <a:rPr lang="sr-Cyrl-CS" altLang="sr-Latn-RS" sz="2000">
                <a:latin typeface="Arial" panose="020B0604020202020204" pitchFamily="34" charset="0"/>
              </a:rPr>
              <a:t>Антибиотици</a:t>
            </a:r>
            <a:r>
              <a:rPr lang="en-US" altLang="sr-Latn-RS" sz="2000">
                <a:latin typeface="Arial" panose="020B0604020202020204" pitchFamily="34" charset="0"/>
              </a:rPr>
              <a:t>) – </a:t>
            </a:r>
            <a:r>
              <a:rPr lang="sr-Cyrl-CS" altLang="sr-Latn-RS" sz="2000">
                <a:latin typeface="Arial" panose="020B0604020202020204" pitchFamily="34" charset="0"/>
              </a:rPr>
              <a:t>7</a:t>
            </a:r>
            <a:r>
              <a:rPr lang="en-US" altLang="sr-Latn-RS" sz="2000">
                <a:latin typeface="Arial" panose="020B0604020202020204" pitchFamily="34" charset="0"/>
              </a:rPr>
              <a:t> дана</a:t>
            </a:r>
            <a:r>
              <a:rPr lang="sr-Cyrl-CS" altLang="sr-Latn-RS" sz="2000">
                <a:latin typeface="Arial" panose="020B0604020202020204" pitchFamily="34" charset="0"/>
              </a:rPr>
              <a:t>.</a:t>
            </a:r>
            <a:endParaRPr lang="en-US" altLang="sr-Latn-RS" sz="2000" i="1">
              <a:latin typeface="Arial" panose="020B0604020202020204" pitchFamily="34" charset="0"/>
            </a:endParaRPr>
          </a:p>
          <a:p>
            <a:pPr eaLnBrk="1" hangingPunct="1">
              <a:lnSpc>
                <a:spcPct val="110000"/>
              </a:lnSpc>
              <a:spcBef>
                <a:spcPct val="40000"/>
              </a:spcBef>
              <a:buClrTx/>
              <a:buSzTx/>
              <a:buFontTx/>
              <a:buNone/>
            </a:pPr>
            <a:r>
              <a:rPr lang="en-US" altLang="sr-Latn-RS" sz="2000" b="1" i="1">
                <a:solidFill>
                  <a:srgbClr val="FF0000"/>
                </a:solidFill>
                <a:latin typeface="Arial" panose="020B0604020202020204" pitchFamily="34" charset="0"/>
              </a:rPr>
              <a:t>Хируршко лечење</a:t>
            </a:r>
          </a:p>
          <a:p>
            <a:pPr eaLnBrk="1" hangingPunct="1">
              <a:lnSpc>
                <a:spcPct val="110000"/>
              </a:lnSpc>
              <a:spcBef>
                <a:spcPct val="40000"/>
              </a:spcBef>
              <a:buClrTx/>
              <a:buSzTx/>
              <a:buFontTx/>
              <a:buNone/>
            </a:pPr>
            <a:r>
              <a:rPr lang="en-US" altLang="sr-Latn-RS" sz="2000" b="1" i="1">
                <a:solidFill>
                  <a:srgbClr val="FF0000"/>
                </a:solidFill>
                <a:latin typeface="Arial" panose="020B0604020202020204" pitchFamily="34" charset="0"/>
              </a:rPr>
              <a:t>Дијета</a:t>
            </a:r>
            <a:endParaRPr lang="sr-Cyrl-CS" altLang="sr-Latn-RS" sz="2000" b="1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eaLnBrk="1" hangingPunct="1">
              <a:lnSpc>
                <a:spcPct val="11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 </a:t>
            </a:r>
            <a:r>
              <a:rPr lang="sr-Cyrl-CS" altLang="sr-Latn-RS" sz="2000">
                <a:latin typeface="Arial" panose="020B0604020202020204" pitchFamily="34" charset="0"/>
              </a:rPr>
              <a:t> Рестрикција кафе</a:t>
            </a:r>
            <a:r>
              <a:rPr lang="en-US" altLang="sr-Latn-RS" sz="2000">
                <a:latin typeface="Arial" panose="020B0604020202020204" pitchFamily="34" charset="0"/>
              </a:rPr>
              <a:t>, </a:t>
            </a:r>
            <a:r>
              <a:rPr lang="sr-Cyrl-CS" altLang="sr-Latn-RS" sz="2000">
                <a:latin typeface="Arial" panose="020B0604020202020204" pitchFamily="34" charset="0"/>
              </a:rPr>
              <a:t>пушења</a:t>
            </a:r>
            <a:r>
              <a:rPr lang="en-US" altLang="sr-Latn-RS" sz="2000">
                <a:latin typeface="Arial" panose="020B0604020202020204" pitchFamily="34" charset="0"/>
              </a:rPr>
              <a:t>, </a:t>
            </a:r>
            <a:r>
              <a:rPr lang="sr-Cyrl-CS" altLang="sr-Latn-RS" sz="2000">
                <a:latin typeface="Arial" panose="020B0604020202020204" pitchFamily="34" charset="0"/>
              </a:rPr>
              <a:t>алкохола</a:t>
            </a:r>
            <a:r>
              <a:rPr lang="en-US" altLang="sr-Latn-RS" sz="2000">
                <a:latin typeface="Arial" panose="020B0604020202020204" pitchFamily="34" charset="0"/>
              </a:rPr>
              <a:t>, </a:t>
            </a:r>
            <a:r>
              <a:rPr lang="sr-Cyrl-CS" altLang="sr-Latn-RS" sz="2000">
                <a:latin typeface="Arial" panose="020B0604020202020204" pitchFamily="34" charset="0"/>
              </a:rPr>
              <a:t>запршке.</a:t>
            </a:r>
            <a:endParaRPr lang="en-US" altLang="sr-Latn-RS" sz="20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6914084"/>
      </p:ext>
    </p:extLst>
  </p:cSld>
  <p:clrMapOvr>
    <a:masterClrMapping/>
  </p:clrMapOvr>
  <p:transition spd="slow" advTm="39683">
    <p:cover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ext Box 2"/>
          <p:cNvSpPr txBox="1">
            <a:spLocks noChangeArrowheads="1"/>
          </p:cNvSpPr>
          <p:nvPr/>
        </p:nvSpPr>
        <p:spPr bwMode="auto">
          <a:xfrm>
            <a:off x="1952625" y="1357314"/>
            <a:ext cx="6934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sr-Cyrl-CS" altLang="sr-Latn-RS" sz="2000" b="1">
                <a:solidFill>
                  <a:srgbClr val="FF0000"/>
                </a:solidFill>
                <a:latin typeface="Arial" panose="020B0604020202020204" pitchFamily="34" charset="0"/>
              </a:rPr>
              <a:t>Исхрана болесника с обољењем дигестивног тракта</a:t>
            </a:r>
            <a:r>
              <a:rPr lang="en-US" altLang="sr-Latn-RS" sz="2000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53251" name="Text Box 3"/>
          <p:cNvSpPr txBox="1">
            <a:spLocks noChangeArrowheads="1"/>
          </p:cNvSpPr>
          <p:nvPr/>
        </p:nvSpPr>
        <p:spPr bwMode="auto">
          <a:xfrm>
            <a:off x="1881188" y="2071688"/>
            <a:ext cx="7772400" cy="4278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  </a:t>
            </a:r>
            <a:r>
              <a:rPr lang="sr-Cyrl-CS" altLang="sr-Latn-RS" sz="2000">
                <a:latin typeface="Arial" panose="020B0604020202020204" pitchFamily="34" charset="0"/>
              </a:rPr>
              <a:t>Сва обољења дигестивног тракта захтевају дијеталну</a:t>
            </a:r>
            <a:r>
              <a:rPr lang="en-US" altLang="sr-Latn-RS" sz="2000">
                <a:latin typeface="Arial" panose="020B0604020202020204" pitchFamily="34" charset="0"/>
              </a:rPr>
              <a:t/>
            </a:r>
            <a:br>
              <a:rPr lang="en-US" altLang="sr-Latn-RS" sz="2000">
                <a:latin typeface="Arial" panose="020B0604020202020204" pitchFamily="34" charset="0"/>
              </a:rPr>
            </a:br>
            <a:r>
              <a:rPr lang="en-US" altLang="sr-Latn-RS" sz="2000">
                <a:latin typeface="Arial" panose="020B0604020202020204" pitchFamily="34" charset="0"/>
              </a:rPr>
              <a:t>     </a:t>
            </a:r>
            <a:r>
              <a:rPr lang="sr-Cyrl-CS" altLang="sr-Latn-RS" sz="2000">
                <a:latin typeface="Arial" panose="020B0604020202020204" pitchFamily="34" charset="0"/>
              </a:rPr>
              <a:t> исхрану, према врсти обољења,</a:t>
            </a:r>
          </a:p>
          <a:p>
            <a:pPr eaLnBrk="1" hangingPunct="1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  </a:t>
            </a:r>
            <a:r>
              <a:rPr lang="sr-Cyrl-CS" altLang="sr-Latn-RS" sz="2000">
                <a:latin typeface="Arial" panose="020B0604020202020204" pitchFamily="34" charset="0"/>
              </a:rPr>
              <a:t>На пример:</a:t>
            </a:r>
          </a:p>
          <a:p>
            <a:pPr lvl="1" eaLnBrk="1" hangingPunct="1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ü"/>
            </a:pPr>
            <a:r>
              <a:rPr lang="en-US" altLang="sr-Latn-RS" sz="2000">
                <a:latin typeface="Arial" panose="020B0604020202020204" pitchFamily="34" charset="0"/>
              </a:rPr>
              <a:t>  </a:t>
            </a:r>
            <a:r>
              <a:rPr lang="sr-Cyrl-CS" altLang="sr-Latn-RS" sz="2000">
                <a:latin typeface="Arial" panose="020B0604020202020204" pitchFamily="34" charset="0"/>
              </a:rPr>
              <a:t>Код улкуса треба избегавати храну која јако надражује, </a:t>
            </a:r>
            <a:r>
              <a:rPr lang="en-US" altLang="sr-Latn-RS" sz="2000">
                <a:latin typeface="Arial" panose="020B0604020202020204" pitchFamily="34" charset="0"/>
              </a:rPr>
              <a:t/>
            </a:r>
            <a:br>
              <a:rPr lang="en-US" altLang="sr-Latn-RS" sz="2000">
                <a:latin typeface="Arial" panose="020B0604020202020204" pitchFamily="34" charset="0"/>
              </a:rPr>
            </a:br>
            <a:r>
              <a:rPr lang="en-US" altLang="sr-Latn-RS" sz="2000">
                <a:latin typeface="Arial" panose="020B0604020202020204" pitchFamily="34" charset="0"/>
              </a:rPr>
              <a:t>     </a:t>
            </a:r>
            <a:r>
              <a:rPr lang="sr-Cyrl-CS" altLang="sr-Latn-RS" sz="2000">
                <a:latin typeface="Arial" panose="020B0604020202020204" pitchFamily="34" charset="0"/>
              </a:rPr>
              <a:t>а оброци морају бити чешћи и мањи,</a:t>
            </a:r>
          </a:p>
          <a:p>
            <a:pPr lvl="1" eaLnBrk="1" hangingPunct="1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ü"/>
            </a:pPr>
            <a:r>
              <a:rPr lang="en-US" altLang="sr-Latn-RS" sz="2000">
                <a:latin typeface="Arial" panose="020B0604020202020204" pitchFamily="34" charset="0"/>
              </a:rPr>
              <a:t> </a:t>
            </a:r>
            <a:r>
              <a:rPr lang="sr-Cyrl-CS" altLang="sr-Latn-RS" sz="2000">
                <a:latin typeface="Arial" panose="020B0604020202020204" pitchFamily="34" charset="0"/>
              </a:rPr>
              <a:t> Код жутице треба избегавати масноће животињског</a:t>
            </a:r>
            <a:r>
              <a:rPr lang="en-US" altLang="sr-Latn-RS" sz="2000">
                <a:latin typeface="Arial" panose="020B0604020202020204" pitchFamily="34" charset="0"/>
              </a:rPr>
              <a:t/>
            </a:r>
            <a:br>
              <a:rPr lang="en-US" altLang="sr-Latn-RS" sz="2000">
                <a:latin typeface="Arial" panose="020B0604020202020204" pitchFamily="34" charset="0"/>
              </a:rPr>
            </a:br>
            <a:r>
              <a:rPr lang="en-US" altLang="sr-Latn-RS" sz="2000">
                <a:latin typeface="Arial" panose="020B0604020202020204" pitchFamily="34" charset="0"/>
              </a:rPr>
              <a:t>    </a:t>
            </a:r>
            <a:r>
              <a:rPr lang="sr-Cyrl-CS" altLang="sr-Latn-RS" sz="2000">
                <a:latin typeface="Arial" panose="020B0604020202020204" pitchFamily="34" charset="0"/>
              </a:rPr>
              <a:t> порекла,</a:t>
            </a:r>
          </a:p>
          <a:p>
            <a:pPr lvl="1" eaLnBrk="1" hangingPunct="1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ü"/>
            </a:pPr>
            <a:r>
              <a:rPr lang="en-US" altLang="sr-Latn-RS" sz="2000">
                <a:latin typeface="Arial" panose="020B0604020202020204" pitchFamily="34" charset="0"/>
              </a:rPr>
              <a:t> </a:t>
            </a:r>
            <a:r>
              <a:rPr lang="sr-Cyrl-CS" altLang="sr-Latn-RS" sz="2000">
                <a:latin typeface="Arial" panose="020B0604020202020204" pitchFamily="34" charset="0"/>
              </a:rPr>
              <a:t> Код запаљења слузнице желуца и црева у почетку се</a:t>
            </a:r>
            <a:r>
              <a:rPr lang="en-US" altLang="sr-Latn-RS" sz="2000">
                <a:latin typeface="Arial" panose="020B0604020202020204" pitchFamily="34" charset="0"/>
              </a:rPr>
              <a:t/>
            </a:r>
            <a:br>
              <a:rPr lang="en-US" altLang="sr-Latn-RS" sz="2000">
                <a:latin typeface="Arial" panose="020B0604020202020204" pitchFamily="34" charset="0"/>
              </a:rPr>
            </a:br>
            <a:r>
              <a:rPr lang="en-US" altLang="sr-Latn-RS" sz="2000">
                <a:latin typeface="Arial" panose="020B0604020202020204" pitchFamily="34" charset="0"/>
              </a:rPr>
              <a:t>    </a:t>
            </a:r>
            <a:r>
              <a:rPr lang="sr-Cyrl-CS" altLang="sr-Latn-RS" sz="2000">
                <a:latin typeface="Arial" panose="020B0604020202020204" pitchFamily="34" charset="0"/>
              </a:rPr>
              <a:t> дају потребне количине течности у облику незаслађеног</a:t>
            </a:r>
            <a:r>
              <a:rPr lang="en-US" altLang="sr-Latn-RS" sz="2000">
                <a:latin typeface="Arial" panose="020B0604020202020204" pitchFamily="34" charset="0"/>
              </a:rPr>
              <a:t/>
            </a:r>
            <a:br>
              <a:rPr lang="en-US" altLang="sr-Latn-RS" sz="2000">
                <a:latin typeface="Arial" panose="020B0604020202020204" pitchFamily="34" charset="0"/>
              </a:rPr>
            </a:br>
            <a:r>
              <a:rPr lang="en-US" altLang="sr-Latn-RS" sz="2000">
                <a:latin typeface="Arial" panose="020B0604020202020204" pitchFamily="34" charset="0"/>
              </a:rPr>
              <a:t>    </a:t>
            </a:r>
            <a:r>
              <a:rPr lang="sr-Cyrl-CS" altLang="sr-Latn-RS" sz="2000">
                <a:latin typeface="Arial" panose="020B0604020202020204" pitchFamily="34" charset="0"/>
              </a:rPr>
              <a:t> чаја и посних супа итд.</a:t>
            </a:r>
            <a:endParaRPr lang="en-US" altLang="sr-Latn-RS" sz="20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072428"/>
      </p:ext>
    </p:extLst>
  </p:cSld>
  <p:clrMapOvr>
    <a:masterClrMapping/>
  </p:clrMapOvr>
  <p:transition spd="slow" advTm="32295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2381250" y="1785938"/>
            <a:ext cx="6324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sr-Cyrl-CS" altLang="sr-Latn-RS" sz="2000" b="1">
                <a:solidFill>
                  <a:srgbClr val="FF0000"/>
                </a:solidFill>
                <a:latin typeface="Arial" panose="020B0604020202020204" pitchFamily="34" charset="0"/>
              </a:rPr>
              <a:t>Просторна органицаија дечјег одељења</a:t>
            </a:r>
            <a:endParaRPr lang="en-US" altLang="sr-Latn-RS" sz="20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2166938" y="2500313"/>
            <a:ext cx="7848600" cy="355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 </a:t>
            </a:r>
            <a:r>
              <a:rPr lang="sr-Cyrl-CS" altLang="sr-Latn-RS" sz="2000">
                <a:latin typeface="Arial" panose="020B0604020202020204" pitchFamily="34" charset="0"/>
              </a:rPr>
              <a:t>Соба за свлачење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Соба за подој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Купатило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Соба за спавање (тераса)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Изолациони боксеви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Дневни боравак (прикаладан намештај, играчке, слике...)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Одговарајуће постељно и лично рубље</a:t>
            </a:r>
          </a:p>
        </p:txBody>
      </p:sp>
    </p:spTree>
    <p:extLst>
      <p:ext uri="{BB962C8B-B14F-4D97-AF65-F5344CB8AC3E}">
        <p14:creationId xmlns:p14="http://schemas.microsoft.com/office/powerpoint/2010/main" val="4099520656"/>
      </p:ext>
    </p:extLst>
  </p:cSld>
  <p:clrMapOvr>
    <a:masterClrMapping/>
  </p:clrMapOvr>
  <p:transition spd="slow" advTm="23398">
    <p:cover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 Box 2"/>
          <p:cNvSpPr txBox="1">
            <a:spLocks noChangeArrowheads="1"/>
          </p:cNvSpPr>
          <p:nvPr/>
        </p:nvSpPr>
        <p:spPr bwMode="auto">
          <a:xfrm>
            <a:off x="1524001" y="1071563"/>
            <a:ext cx="87868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sr-Cyrl-CS" altLang="sr-Latn-RS" sz="2000" b="1">
                <a:solidFill>
                  <a:srgbClr val="FF0000"/>
                </a:solidFill>
                <a:latin typeface="Arial" panose="020B0604020202020204" pitchFamily="34" charset="0"/>
              </a:rPr>
              <a:t>Здравствено просвећивање особа с обољењем дигестивног тракта</a:t>
            </a:r>
            <a:r>
              <a:rPr lang="en-US" altLang="sr-Latn-RS" sz="2000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54275" name="Text Box 3"/>
          <p:cNvSpPr txBox="1">
            <a:spLocks noChangeArrowheads="1"/>
          </p:cNvSpPr>
          <p:nvPr/>
        </p:nvSpPr>
        <p:spPr bwMode="auto">
          <a:xfrm>
            <a:off x="1524000" y="1641476"/>
            <a:ext cx="8929688" cy="521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15000"/>
              </a:lnSpc>
              <a:spcBef>
                <a:spcPct val="5000"/>
              </a:spcBef>
              <a:buClrTx/>
              <a:buSzTx/>
              <a:buFontTx/>
              <a:buNone/>
            </a:pPr>
            <a:r>
              <a:rPr lang="sr-Cyrl-CS" altLang="sr-Latn-RS" sz="2000">
                <a:latin typeface="Arial" panose="020B0604020202020204" pitchFamily="34" charset="0"/>
              </a:rPr>
              <a:t>Програмом за здравствено васпитање ових болесника треба обухватити:</a:t>
            </a:r>
          </a:p>
          <a:p>
            <a:pPr eaLnBrk="1" hangingPunct="1">
              <a:lnSpc>
                <a:spcPct val="115000"/>
              </a:lnSpc>
              <a:spcBef>
                <a:spcPct val="5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 </a:t>
            </a:r>
            <a:r>
              <a:rPr lang="sr-Cyrl-CS" altLang="sr-Latn-RS" sz="2000">
                <a:latin typeface="Arial" panose="020B0604020202020204" pitchFamily="34" charset="0"/>
              </a:rPr>
              <a:t> Штетност сујеверја и разних обичаја, </a:t>
            </a:r>
          </a:p>
          <a:p>
            <a:pPr eaLnBrk="1" hangingPunct="1">
              <a:lnSpc>
                <a:spcPct val="115000"/>
              </a:lnSpc>
              <a:spcBef>
                <a:spcPct val="5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 </a:t>
            </a:r>
            <a:r>
              <a:rPr lang="sr-Cyrl-CS" altLang="sr-Latn-RS" sz="2000">
                <a:latin typeface="Arial" panose="020B0604020202020204" pitchFamily="34" charset="0"/>
              </a:rPr>
              <a:t> Важност хигијене усне дупље и начин њеног одржавања, </a:t>
            </a:r>
          </a:p>
          <a:p>
            <a:pPr eaLnBrk="1" hangingPunct="1">
              <a:lnSpc>
                <a:spcPct val="115000"/>
              </a:lnSpc>
              <a:spcBef>
                <a:spcPct val="5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 </a:t>
            </a:r>
            <a:r>
              <a:rPr lang="sr-Cyrl-CS" altLang="sr-Latn-RS" sz="2000">
                <a:latin typeface="Arial" panose="020B0604020202020204" pitchFamily="34" charset="0"/>
              </a:rPr>
              <a:t> Потребу лечења оболелих зуба,</a:t>
            </a:r>
          </a:p>
          <a:p>
            <a:pPr eaLnBrk="1" hangingPunct="1">
              <a:lnSpc>
                <a:spcPct val="115000"/>
              </a:lnSpc>
              <a:spcBef>
                <a:spcPct val="5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 </a:t>
            </a:r>
            <a:r>
              <a:rPr lang="sr-Cyrl-CS" altLang="sr-Latn-RS" sz="2000">
                <a:latin typeface="Arial" panose="020B0604020202020204" pitchFamily="34" charset="0"/>
              </a:rPr>
              <a:t> Штетност утицаја алкохола и јаких зачина на слузнице, </a:t>
            </a:r>
          </a:p>
          <a:p>
            <a:pPr eaLnBrk="1" hangingPunct="1">
              <a:lnSpc>
                <a:spcPct val="115000"/>
              </a:lnSpc>
              <a:spcBef>
                <a:spcPct val="5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 </a:t>
            </a:r>
            <a:r>
              <a:rPr lang="sr-Cyrl-CS" altLang="sr-Latn-RS" sz="2000">
                <a:latin typeface="Arial" panose="020B0604020202020204" pitchFamily="34" charset="0"/>
              </a:rPr>
              <a:t> Важност придржавања лекарских упустава у погледу </a:t>
            </a:r>
            <a:r>
              <a:rPr lang="en-US" altLang="sr-Latn-RS" sz="2000">
                <a:latin typeface="Arial" panose="020B0604020202020204" pitchFamily="34" charset="0"/>
              </a:rPr>
              <a:t/>
            </a:r>
            <a:br>
              <a:rPr lang="en-US" altLang="sr-Latn-RS" sz="2000">
                <a:latin typeface="Arial" panose="020B0604020202020204" pitchFamily="34" charset="0"/>
              </a:rPr>
            </a:br>
            <a:r>
              <a:rPr lang="en-US" altLang="sr-Latn-RS" sz="2000">
                <a:latin typeface="Arial" panose="020B0604020202020204" pitchFamily="34" charset="0"/>
              </a:rPr>
              <a:t>     </a:t>
            </a:r>
            <a:r>
              <a:rPr lang="sr-Cyrl-CS" altLang="sr-Latn-RS" sz="2000">
                <a:latin typeface="Arial" panose="020B0604020202020204" pitchFamily="34" charset="0"/>
              </a:rPr>
              <a:t>дијеталне исхране, </a:t>
            </a:r>
          </a:p>
          <a:p>
            <a:pPr eaLnBrk="1" hangingPunct="1">
              <a:lnSpc>
                <a:spcPct val="115000"/>
              </a:lnSpc>
              <a:spcBef>
                <a:spcPct val="5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 </a:t>
            </a:r>
            <a:r>
              <a:rPr lang="sr-Cyrl-CS" altLang="sr-Latn-RS" sz="2000">
                <a:latin typeface="Arial" panose="020B0604020202020204" pitchFamily="34" charset="0"/>
              </a:rPr>
              <a:t> Неопходност уношења разноврсне хране,</a:t>
            </a:r>
          </a:p>
          <a:p>
            <a:pPr eaLnBrk="1" hangingPunct="1">
              <a:lnSpc>
                <a:spcPct val="115000"/>
              </a:lnSpc>
              <a:spcBef>
                <a:spcPct val="5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 </a:t>
            </a:r>
            <a:r>
              <a:rPr lang="sr-Cyrl-CS" altLang="sr-Latn-RS" sz="2000">
                <a:latin typeface="Arial" panose="020B0604020202020204" pitchFamily="34" charset="0"/>
              </a:rPr>
              <a:t> Штетност брзог и недовољног жвакања, </a:t>
            </a:r>
          </a:p>
          <a:p>
            <a:pPr eaLnBrk="1" hangingPunct="1">
              <a:lnSpc>
                <a:spcPct val="115000"/>
              </a:lnSpc>
              <a:spcBef>
                <a:spcPct val="5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 </a:t>
            </a:r>
            <a:r>
              <a:rPr lang="sr-Cyrl-CS" altLang="sr-Latn-RS" sz="2000">
                <a:latin typeface="Arial" panose="020B0604020202020204" pitchFamily="34" charset="0"/>
              </a:rPr>
              <a:t> Штетност узимања врућих и хладних јела, </a:t>
            </a:r>
          </a:p>
          <a:p>
            <a:pPr eaLnBrk="1" hangingPunct="1">
              <a:lnSpc>
                <a:spcPct val="115000"/>
              </a:lnSpc>
              <a:spcBef>
                <a:spcPct val="5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 </a:t>
            </a:r>
            <a:r>
              <a:rPr lang="sr-Cyrl-CS" altLang="sr-Latn-RS" sz="2000">
                <a:latin typeface="Arial" panose="020B0604020202020204" pitchFamily="34" charset="0"/>
              </a:rPr>
              <a:t> Брига за уредну столицу и начин исхране у случају опстипације,   </a:t>
            </a:r>
          </a:p>
          <a:p>
            <a:pPr eaLnBrk="1" hangingPunct="1">
              <a:lnSpc>
                <a:spcPct val="115000"/>
              </a:lnSpc>
              <a:spcBef>
                <a:spcPct val="5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 </a:t>
            </a:r>
            <a:r>
              <a:rPr lang="sr-Cyrl-CS" altLang="sr-Latn-RS" sz="2000">
                <a:latin typeface="Arial" panose="020B0604020202020204" pitchFamily="34" charset="0"/>
              </a:rPr>
              <a:t> Обавезно прање руку пре узимања оброка,</a:t>
            </a:r>
          </a:p>
          <a:p>
            <a:pPr eaLnBrk="1" hangingPunct="1">
              <a:lnSpc>
                <a:spcPct val="115000"/>
              </a:lnSpc>
              <a:spcBef>
                <a:spcPct val="5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 </a:t>
            </a:r>
            <a:r>
              <a:rPr lang="sr-Cyrl-CS" altLang="sr-Latn-RS" sz="2000">
                <a:latin typeface="Arial" panose="020B0604020202020204" pitchFamily="34" charset="0"/>
              </a:rPr>
              <a:t> Неопходност савесног прања свежег воћа и поврћа пре</a:t>
            </a:r>
            <a:r>
              <a:rPr lang="en-US" altLang="sr-Latn-RS" sz="2000">
                <a:latin typeface="Arial" panose="020B0604020202020204" pitchFamily="34" charset="0"/>
              </a:rPr>
              <a:t/>
            </a:r>
            <a:br>
              <a:rPr lang="en-US" altLang="sr-Latn-RS" sz="2000">
                <a:latin typeface="Arial" panose="020B0604020202020204" pitchFamily="34" charset="0"/>
              </a:rPr>
            </a:br>
            <a:r>
              <a:rPr lang="en-US" altLang="sr-Latn-RS" sz="2000">
                <a:latin typeface="Arial" panose="020B0604020202020204" pitchFamily="34" charset="0"/>
              </a:rPr>
              <a:t>      </a:t>
            </a:r>
            <a:r>
              <a:rPr lang="sr-Cyrl-CS" altLang="sr-Latn-RS" sz="2000">
                <a:latin typeface="Arial" panose="020B0604020202020204" pitchFamily="34" charset="0"/>
              </a:rPr>
              <a:t>узимања.</a:t>
            </a:r>
            <a:endParaRPr lang="en-US" altLang="sr-Latn-RS" sz="20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8960581"/>
      </p:ext>
    </p:extLst>
  </p:cSld>
  <p:clrMapOvr>
    <a:masterClrMapping/>
  </p:clrMapOvr>
  <p:transition spd="slow" advTm="54367">
    <p:cover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ext Box 2"/>
          <p:cNvSpPr txBox="1">
            <a:spLocks noChangeArrowheads="1"/>
          </p:cNvSpPr>
          <p:nvPr/>
        </p:nvSpPr>
        <p:spPr bwMode="auto">
          <a:xfrm>
            <a:off x="2024064" y="1214438"/>
            <a:ext cx="80724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sr-Latn-RS" sz="2400" b="1">
                <a:solidFill>
                  <a:srgbClr val="0070C0"/>
                </a:solidFill>
                <a:latin typeface="Arial" panose="020B0604020202020204" pitchFamily="34" charset="0"/>
              </a:rPr>
              <a:t>      </a:t>
            </a:r>
            <a:r>
              <a:rPr lang="sr-Cyrl-CS" altLang="sr-Latn-RS" sz="2400" b="1">
                <a:solidFill>
                  <a:srgbClr val="0070C0"/>
                </a:solidFill>
                <a:latin typeface="Arial" panose="020B0604020202020204" pitchFamily="34" charset="0"/>
              </a:rPr>
              <a:t>ЗДРАВСТВЕНА НЕГА ХИРУРШКИХ БОЛЕСНИКА</a:t>
            </a:r>
            <a:endParaRPr lang="en-US" altLang="sr-Latn-RS" sz="240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  <p:sp>
        <p:nvSpPr>
          <p:cNvPr id="55299" name="Text Box 3"/>
          <p:cNvSpPr txBox="1">
            <a:spLocks noChangeArrowheads="1"/>
          </p:cNvSpPr>
          <p:nvPr/>
        </p:nvSpPr>
        <p:spPr bwMode="auto">
          <a:xfrm>
            <a:off x="1738314" y="1857376"/>
            <a:ext cx="866298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sr-Cyrl-CS" altLang="sr-Latn-RS" sz="2000" b="1">
                <a:solidFill>
                  <a:srgbClr val="FF0000"/>
                </a:solidFill>
                <a:latin typeface="Arial" panose="020B0604020202020204" pitchFamily="34" charset="0"/>
              </a:rPr>
              <a:t>За успех оперативног захвата осим оперативне технике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sr-Cyrl-CS" altLang="sr-Latn-RS" sz="2000" b="1">
                <a:solidFill>
                  <a:srgbClr val="FF0000"/>
                </a:solidFill>
                <a:latin typeface="Arial" panose="020B0604020202020204" pitchFamily="34" charset="0"/>
              </a:rPr>
              <a:t>исти значај имају адекватна пре и  постоперативна нега и третман</a:t>
            </a:r>
            <a:endParaRPr lang="en-US" altLang="sr-Latn-RS" sz="20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55300" name="Text Box 4"/>
          <p:cNvSpPr txBox="1">
            <a:spLocks noChangeArrowheads="1"/>
          </p:cNvSpPr>
          <p:nvPr/>
        </p:nvSpPr>
        <p:spPr bwMode="auto">
          <a:xfrm>
            <a:off x="2651126" y="2830513"/>
            <a:ext cx="7362825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Појмови асепсе и антисепсе</a:t>
            </a:r>
          </a:p>
          <a:p>
            <a:pPr eaLnBrk="1" hangingPunct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Преоперативна припрема</a:t>
            </a:r>
          </a:p>
          <a:p>
            <a:pPr eaLnBrk="1" hangingPunct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Постоперативно праћење болесника, нега, исхана, компчликације</a:t>
            </a:r>
            <a:endParaRPr lang="en-US" altLang="sr-Latn-RS" sz="20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4301672"/>
      </p:ext>
    </p:extLst>
  </p:cSld>
  <p:clrMapOvr>
    <a:masterClrMapping/>
  </p:clrMapOvr>
  <p:transition spd="slow" advTm="18851">
    <p:cover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ext Box 2"/>
          <p:cNvSpPr txBox="1">
            <a:spLocks noChangeArrowheads="1"/>
          </p:cNvSpPr>
          <p:nvPr/>
        </p:nvSpPr>
        <p:spPr bwMode="auto">
          <a:xfrm>
            <a:off x="2238375" y="1428750"/>
            <a:ext cx="6324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sr-Cyrl-CS" altLang="sr-Latn-RS" sz="2000" b="1">
                <a:solidFill>
                  <a:srgbClr val="FF0000"/>
                </a:solidFill>
                <a:latin typeface="Arial" panose="020B0604020202020204" pitchFamily="34" charset="0"/>
              </a:rPr>
              <a:t>Организација хируршке установе</a:t>
            </a:r>
            <a:endParaRPr lang="en-US" altLang="sr-Latn-RS" sz="20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56323" name="Text Box 3"/>
          <p:cNvSpPr txBox="1">
            <a:spLocks noChangeArrowheads="1"/>
          </p:cNvSpPr>
          <p:nvPr/>
        </p:nvSpPr>
        <p:spPr bwMode="auto">
          <a:xfrm>
            <a:off x="2166938" y="2000250"/>
            <a:ext cx="7848600" cy="346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Пријемна хируршка амбуланта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Асептичне болесничке јединице – превијалишта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Септичке болничке јединице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Операциони блок (операционе сале, стерилизација, простори за хируршко прање руку и припрему болесника)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Поликлиника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Административно-економкси део</a:t>
            </a:r>
          </a:p>
        </p:txBody>
      </p:sp>
    </p:spTree>
    <p:extLst>
      <p:ext uri="{BB962C8B-B14F-4D97-AF65-F5344CB8AC3E}">
        <p14:creationId xmlns:p14="http://schemas.microsoft.com/office/powerpoint/2010/main" val="3745779743"/>
      </p:ext>
    </p:extLst>
  </p:cSld>
  <p:clrMapOvr>
    <a:masterClrMapping/>
  </p:clrMapOvr>
  <p:transition spd="slow" advTm="24355">
    <p:cover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ext Box 2"/>
          <p:cNvSpPr txBox="1">
            <a:spLocks noChangeArrowheads="1"/>
          </p:cNvSpPr>
          <p:nvPr/>
        </p:nvSpPr>
        <p:spPr bwMode="auto">
          <a:xfrm>
            <a:off x="2238375" y="1428750"/>
            <a:ext cx="6324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sr-Cyrl-CS" altLang="sr-Latn-RS" sz="2000" b="1">
                <a:solidFill>
                  <a:srgbClr val="FF0000"/>
                </a:solidFill>
                <a:latin typeface="Arial" panose="020B0604020202020204" pitchFamily="34" charset="0"/>
              </a:rPr>
              <a:t>Антисепса</a:t>
            </a:r>
            <a:endParaRPr lang="en-US" altLang="sr-Latn-RS" sz="20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57347" name="Text Box 3"/>
          <p:cNvSpPr txBox="1">
            <a:spLocks noChangeArrowheads="1"/>
          </p:cNvSpPr>
          <p:nvPr/>
        </p:nvSpPr>
        <p:spPr bwMode="auto">
          <a:xfrm>
            <a:off x="2166938" y="2000250"/>
            <a:ext cx="7848600" cy="410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Има за циљ спречавање инфекције и уништавање микроорганизама у рани, инструметима....хемијским методама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Антиспетична средтсва: калијум пермаганат, 3-10 % раствор јода у алкохолу, 70 % алкохол, 3 % борна кислеина, риванол...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Tx/>
              <a:buNone/>
            </a:pPr>
            <a:r>
              <a:rPr lang="sr-Cyrl-CS" altLang="sr-Latn-RS" sz="2000">
                <a:solidFill>
                  <a:srgbClr val="FF0000"/>
                </a:solidFill>
                <a:latin typeface="Arial" panose="020B0604020202020204" pitchFamily="34" charset="0"/>
              </a:rPr>
              <a:t>Асепса</a:t>
            </a:r>
            <a:endParaRPr lang="sr-Cyrl-CS" altLang="sr-Latn-RS" sz="2000">
              <a:latin typeface="Arial" panose="020B0604020202020204" pitchFamily="34" charset="0"/>
            </a:endParaRP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Физичким методама: стерилизацијом се отклања свака могућност присуства микроорганаизама у хируршком материјалу и инструментима; ас</a:t>
            </a:r>
            <a:r>
              <a:rPr lang="en-US" altLang="sr-Latn-RS" sz="2000">
                <a:latin typeface="Arial" panose="020B0604020202020204" pitchFamily="34" charset="0"/>
              </a:rPr>
              <a:t>e</a:t>
            </a:r>
            <a:r>
              <a:rPr lang="sr-Cyrl-CS" altLang="sr-Latn-RS" sz="2000">
                <a:latin typeface="Arial" panose="020B0604020202020204" pitchFamily="34" charset="0"/>
              </a:rPr>
              <a:t>птичан рад омогућава превнцију инфекције</a:t>
            </a:r>
          </a:p>
        </p:txBody>
      </p:sp>
    </p:spTree>
    <p:extLst>
      <p:ext uri="{BB962C8B-B14F-4D97-AF65-F5344CB8AC3E}">
        <p14:creationId xmlns:p14="http://schemas.microsoft.com/office/powerpoint/2010/main" val="1177876420"/>
      </p:ext>
    </p:extLst>
  </p:cSld>
  <p:clrMapOvr>
    <a:masterClrMapping/>
  </p:clrMapOvr>
  <p:transition spd="slow" advTm="26152">
    <p:cover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ext Box 2"/>
          <p:cNvSpPr txBox="1">
            <a:spLocks noChangeArrowheads="1"/>
          </p:cNvSpPr>
          <p:nvPr/>
        </p:nvSpPr>
        <p:spPr bwMode="auto">
          <a:xfrm>
            <a:off x="2238375" y="1428750"/>
            <a:ext cx="6324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sr-Cyrl-CS" altLang="sr-Latn-RS" sz="2000" b="1">
                <a:solidFill>
                  <a:srgbClr val="FF0000"/>
                </a:solidFill>
                <a:latin typeface="Arial" panose="020B0604020202020204" pitchFamily="34" charset="0"/>
              </a:rPr>
              <a:t>Асептичан рад обезбеђују:</a:t>
            </a:r>
            <a:endParaRPr lang="en-US" altLang="sr-Latn-RS" sz="20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58371" name="Text Box 3"/>
          <p:cNvSpPr txBox="1">
            <a:spLocks noChangeArrowheads="1"/>
          </p:cNvSpPr>
          <p:nvPr/>
        </p:nvSpPr>
        <p:spPr bwMode="auto">
          <a:xfrm>
            <a:off x="2166938" y="2000250"/>
            <a:ext cx="7848600" cy="327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Стерилизацијаа хируршког материјала и инструмената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Хируршко прање руку (топла вода, четка, сапун – 10 минута, антиспетик – 5 минута)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Припрема болесника аи оперативног поља (бензин-алкохол-јод, стерилно гарнирање оперативног поља)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solidFill>
                  <a:srgbClr val="FF0000"/>
                </a:solidFill>
                <a:latin typeface="Arial" panose="020B0604020202020204" pitchFamily="34" charset="0"/>
              </a:rPr>
              <a:t>Стерилизација</a:t>
            </a:r>
            <a:r>
              <a:rPr lang="sr-Cyrl-CS" altLang="sr-Latn-RS" sz="2000">
                <a:latin typeface="Arial" panose="020B0604020202020204" pitchFamily="34" charset="0"/>
              </a:rPr>
              <a:t> подразумева поступак уништавања патогених и непатогених микроорганизма и њихових спора</a:t>
            </a:r>
          </a:p>
        </p:txBody>
      </p:sp>
    </p:spTree>
    <p:extLst>
      <p:ext uri="{BB962C8B-B14F-4D97-AF65-F5344CB8AC3E}">
        <p14:creationId xmlns:p14="http://schemas.microsoft.com/office/powerpoint/2010/main" val="2173742070"/>
      </p:ext>
    </p:extLst>
  </p:cSld>
  <p:clrMapOvr>
    <a:masterClrMapping/>
  </p:clrMapOvr>
  <p:transition spd="slow" advTm="45381">
    <p:cover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ext Box 2"/>
          <p:cNvSpPr txBox="1">
            <a:spLocks noChangeArrowheads="1"/>
          </p:cNvSpPr>
          <p:nvPr/>
        </p:nvSpPr>
        <p:spPr bwMode="auto">
          <a:xfrm>
            <a:off x="2238375" y="1428750"/>
            <a:ext cx="6324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sr-Cyrl-CS" altLang="sr-Latn-RS" sz="2000" b="1">
                <a:solidFill>
                  <a:srgbClr val="FF0000"/>
                </a:solidFill>
                <a:latin typeface="Arial" panose="020B0604020202020204" pitchFamily="34" charset="0"/>
              </a:rPr>
              <a:t>Методе стерилизације</a:t>
            </a:r>
            <a:endParaRPr lang="en-US" altLang="sr-Latn-RS" sz="20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59395" name="Text Box 3"/>
          <p:cNvSpPr txBox="1">
            <a:spLocks noChangeArrowheads="1"/>
          </p:cNvSpPr>
          <p:nvPr/>
        </p:nvSpPr>
        <p:spPr bwMode="auto">
          <a:xfrm>
            <a:off x="2166938" y="2000250"/>
            <a:ext cx="7848600" cy="447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 Кувањем</a:t>
            </a:r>
          </a:p>
          <a:p>
            <a:pPr lvl="1"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не уништавају се термостабилне бактерије, споре</a:t>
            </a:r>
          </a:p>
          <a:p>
            <a:pPr lvl="1"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највиша Те 100 степени, траје најмање 20 минута</a:t>
            </a:r>
          </a:p>
          <a:p>
            <a:pPr lvl="1"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инсрументи се слажу у касете и потапају у воду</a:t>
            </a:r>
          </a:p>
          <a:p>
            <a:pPr lvl="1"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оштећују се оштра сечива, гума...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Воденом паром (Те 130 степени, притисак до 2.5 атмосфере)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Аутоклав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Хемијским средствима (за инструменте који не подносе високу Те – гума, пластика, оптички делови ендоскопа)</a:t>
            </a:r>
          </a:p>
        </p:txBody>
      </p:sp>
    </p:spTree>
    <p:extLst>
      <p:ext uri="{BB962C8B-B14F-4D97-AF65-F5344CB8AC3E}">
        <p14:creationId xmlns:p14="http://schemas.microsoft.com/office/powerpoint/2010/main" val="1652824235"/>
      </p:ext>
    </p:extLst>
  </p:cSld>
  <p:clrMapOvr>
    <a:masterClrMapping/>
  </p:clrMapOvr>
  <p:transition spd="slow" advTm="18088">
    <p:cover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ext Box 2"/>
          <p:cNvSpPr txBox="1">
            <a:spLocks noChangeArrowheads="1"/>
          </p:cNvSpPr>
          <p:nvPr/>
        </p:nvSpPr>
        <p:spPr bwMode="auto">
          <a:xfrm>
            <a:off x="2238375" y="1428750"/>
            <a:ext cx="6324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sr-Cyrl-CS" altLang="sr-Latn-RS" sz="2000" b="1">
                <a:solidFill>
                  <a:srgbClr val="FF0000"/>
                </a:solidFill>
                <a:latin typeface="Arial" panose="020B0604020202020204" pitchFamily="34" charset="0"/>
              </a:rPr>
              <a:t>Методе стерилизације</a:t>
            </a:r>
            <a:endParaRPr lang="en-US" altLang="sr-Latn-RS" sz="20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60419" name="Text Box 3"/>
          <p:cNvSpPr txBox="1">
            <a:spLocks noChangeArrowheads="1"/>
          </p:cNvSpPr>
          <p:nvPr/>
        </p:nvSpPr>
        <p:spPr bwMode="auto">
          <a:xfrm>
            <a:off x="2166938" y="2000250"/>
            <a:ext cx="7848600" cy="410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 Пламеном – једноставан, брз, несигуран (у стоматологији, лабораторијама)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Врелим ваздухом – сувом топлотом (веома високе Те – до 180 степени; што је виша Те краће је време стерилизације)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</a:t>
            </a:r>
            <a:r>
              <a:rPr lang="sr-Cyrl-CS" altLang="sr-Latn-RS" sz="2000">
                <a:solidFill>
                  <a:srgbClr val="FF0000"/>
                </a:solidFill>
                <a:latin typeface="Arial" panose="020B0604020202020204" pitchFamily="34" charset="0"/>
              </a:rPr>
              <a:t>Контрола стерилизације: Физичка (термометри), физичко хемијска (цевчице), биолошка (бактериолошка)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r>
              <a:rPr lang="sr-Cyrl-CS" altLang="sr-Latn-RS" sz="2000">
                <a:latin typeface="Arial" panose="020B0604020202020204" pitchFamily="34" charset="0"/>
              </a:rPr>
              <a:t>Чување стерилног материјала: </a:t>
            </a:r>
            <a:r>
              <a:rPr lang="sr-Cyrl-CS" altLang="sr-Latn-RS" sz="2000">
                <a:solidFill>
                  <a:srgbClr val="FF0000"/>
                </a:solidFill>
                <a:latin typeface="Arial" panose="020B0604020202020204" pitchFamily="34" charset="0"/>
              </a:rPr>
              <a:t>обележен датум, у затвореним добошима, касетама, конци потопљени у 96 % алкохол, употребити у току истог дана</a:t>
            </a:r>
          </a:p>
        </p:txBody>
      </p:sp>
    </p:spTree>
    <p:extLst>
      <p:ext uri="{BB962C8B-B14F-4D97-AF65-F5344CB8AC3E}">
        <p14:creationId xmlns:p14="http://schemas.microsoft.com/office/powerpoint/2010/main" val="2418685223"/>
      </p:ext>
    </p:extLst>
  </p:cSld>
  <p:clrMapOvr>
    <a:masterClrMapping/>
  </p:clrMapOvr>
  <p:transition spd="slow" advTm="31232">
    <p:cover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ext Box 2"/>
          <p:cNvSpPr txBox="1">
            <a:spLocks noChangeArrowheads="1"/>
          </p:cNvSpPr>
          <p:nvPr/>
        </p:nvSpPr>
        <p:spPr bwMode="auto">
          <a:xfrm>
            <a:off x="2238375" y="1428750"/>
            <a:ext cx="6324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sr-Cyrl-CS" altLang="sr-Latn-RS" sz="2000" b="1">
                <a:solidFill>
                  <a:srgbClr val="FF0000"/>
                </a:solidFill>
                <a:latin typeface="Arial" panose="020B0604020202020204" pitchFamily="34" charset="0"/>
              </a:rPr>
              <a:t>Пријем хируршког болесника</a:t>
            </a:r>
            <a:endParaRPr lang="en-US" altLang="sr-Latn-RS" sz="20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61443" name="Text Box 3"/>
          <p:cNvSpPr txBox="1">
            <a:spLocks noChangeArrowheads="1"/>
          </p:cNvSpPr>
          <p:nvPr/>
        </p:nvSpPr>
        <p:spPr bwMode="auto">
          <a:xfrm>
            <a:off x="2166938" y="2000250"/>
            <a:ext cx="7848600" cy="429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 Улога сестре у адаптацији на болничку средину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r>
              <a:rPr lang="sr-Cyrl-CS" altLang="sr-Latn-RS" sz="2000">
                <a:latin typeface="Arial" panose="020B0604020202020204" pitchFamily="34" charset="0"/>
              </a:rPr>
              <a:t>Контрола витаалних знакова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Узимање материјала за рутинске анализе, други дијагностички и припремни поступци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Tx/>
              <a:buNone/>
            </a:pPr>
            <a:r>
              <a:rPr lang="sr-Cyrl-CS" altLang="sr-Latn-RS" sz="2000">
                <a:solidFill>
                  <a:srgbClr val="FF0000"/>
                </a:solidFill>
                <a:latin typeface="Arial" panose="020B0604020202020204" pitchFamily="34" charset="0"/>
              </a:rPr>
              <a:t>Поступак са болесником у тешком стању</a:t>
            </a:r>
            <a:r>
              <a:rPr lang="sr-Cyrl-CS" altLang="sr-Latn-RS" sz="2000">
                <a:latin typeface="Arial" panose="020B0604020202020204" pitchFamily="34" charset="0"/>
              </a:rPr>
              <a:t> </a:t>
            </a:r>
            <a:endParaRPr lang="sr-Cyrl-CS" altLang="sr-Latn-RS" sz="200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Не пролазе санитарни тракт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Ренаимационе мере већ на пријему: дисајни пут, кисоеник, кануклација вена, давање лекова, узимање крви за одређивање крвне групе и лаб. Анализа, прање, бријање оперативног поља</a:t>
            </a:r>
          </a:p>
        </p:txBody>
      </p:sp>
    </p:spTree>
    <p:extLst>
      <p:ext uri="{BB962C8B-B14F-4D97-AF65-F5344CB8AC3E}">
        <p14:creationId xmlns:p14="http://schemas.microsoft.com/office/powerpoint/2010/main" val="3557485972"/>
      </p:ext>
    </p:extLst>
  </p:cSld>
  <p:clrMapOvr>
    <a:masterClrMapping/>
  </p:clrMapOvr>
  <p:transition spd="slow" advTm="41924">
    <p:cover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ext Box 2"/>
          <p:cNvSpPr txBox="1">
            <a:spLocks noChangeArrowheads="1"/>
          </p:cNvSpPr>
          <p:nvPr/>
        </p:nvSpPr>
        <p:spPr bwMode="auto">
          <a:xfrm>
            <a:off x="2238375" y="1428750"/>
            <a:ext cx="6324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sr-Cyrl-CS" altLang="sr-Latn-RS" sz="2000" b="1">
                <a:solidFill>
                  <a:srgbClr val="FF0000"/>
                </a:solidFill>
                <a:latin typeface="Arial" panose="020B0604020202020204" pitchFamily="34" charset="0"/>
              </a:rPr>
              <a:t>Преоперативна припрема болесника</a:t>
            </a:r>
            <a:endParaRPr lang="en-US" altLang="sr-Latn-RS" sz="20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62467" name="Text Box 3"/>
          <p:cNvSpPr txBox="1">
            <a:spLocks noChangeArrowheads="1"/>
          </p:cNvSpPr>
          <p:nvPr/>
        </p:nvSpPr>
        <p:spPr bwMode="auto">
          <a:xfrm>
            <a:off x="2166938" y="2000251"/>
            <a:ext cx="7848600" cy="304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 Анамнеза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Клинички преглед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Лаб. и друго допунско испитивање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Психичка припрема болесника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Лична хигијена – спречавање инфекције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Исхрана (калотични лако сварљиви оброци)</a:t>
            </a:r>
          </a:p>
        </p:txBody>
      </p:sp>
    </p:spTree>
    <p:extLst>
      <p:ext uri="{BB962C8B-B14F-4D97-AF65-F5344CB8AC3E}">
        <p14:creationId xmlns:p14="http://schemas.microsoft.com/office/powerpoint/2010/main" val="1166156119"/>
      </p:ext>
    </p:extLst>
  </p:cSld>
  <p:clrMapOvr>
    <a:masterClrMapping/>
  </p:clrMapOvr>
  <p:transition spd="slow" advTm="3204">
    <p:cover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ext Box 2"/>
          <p:cNvSpPr txBox="1">
            <a:spLocks noChangeArrowheads="1"/>
          </p:cNvSpPr>
          <p:nvPr/>
        </p:nvSpPr>
        <p:spPr bwMode="auto">
          <a:xfrm>
            <a:off x="2095500" y="1143000"/>
            <a:ext cx="6324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sr-Cyrl-CS" altLang="sr-Latn-RS" sz="2000" b="1">
                <a:solidFill>
                  <a:srgbClr val="FF0000"/>
                </a:solidFill>
                <a:latin typeface="Arial" panose="020B0604020202020204" pitchFamily="34" charset="0"/>
              </a:rPr>
              <a:t>Нега и припрема на дан операције</a:t>
            </a:r>
            <a:endParaRPr lang="en-US" altLang="sr-Latn-RS" sz="20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63491" name="Text Box 3"/>
          <p:cNvSpPr txBox="1">
            <a:spLocks noChangeArrowheads="1"/>
          </p:cNvSpPr>
          <p:nvPr/>
        </p:nvSpPr>
        <p:spPr bwMode="auto">
          <a:xfrm>
            <a:off x="2095500" y="1643063"/>
            <a:ext cx="7848600" cy="3878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Купање, пребрисавање непокретних болесника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Бријање оперативног места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Лагана вечера, од поноћи ништа на уста, клизма, лаксанси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Испирање желуца (код операцаија на желуцу)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Средства за спавање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Ујутру: терапија, витални знаци, пражњење мокраћне беђике, уклањање зубне протезе, ружа, лака; скидање украсних предмета; премедикација (седативи, аналгетици)</a:t>
            </a:r>
          </a:p>
        </p:txBody>
      </p:sp>
    </p:spTree>
    <p:extLst>
      <p:ext uri="{BB962C8B-B14F-4D97-AF65-F5344CB8AC3E}">
        <p14:creationId xmlns:p14="http://schemas.microsoft.com/office/powerpoint/2010/main" val="1727161232"/>
      </p:ext>
    </p:extLst>
  </p:cSld>
  <p:clrMapOvr>
    <a:masterClrMapping/>
  </p:clrMapOvr>
  <p:transition spd="slow" advTm="37940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2381250" y="1785938"/>
            <a:ext cx="6324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sr-Cyrl-CS" altLang="sr-Latn-RS" sz="2000" b="1">
                <a:solidFill>
                  <a:srgbClr val="FF0000"/>
                </a:solidFill>
                <a:latin typeface="Arial" panose="020B0604020202020204" pitchFamily="34" charset="0"/>
              </a:rPr>
              <a:t>Нега и заштита новорођенчета</a:t>
            </a:r>
            <a:endParaRPr lang="en-US" altLang="sr-Latn-RS" sz="20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2166938" y="2500314"/>
            <a:ext cx="7848600" cy="346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 </a:t>
            </a:r>
            <a:r>
              <a:rPr lang="sr-Cyrl-CS" altLang="sr-Latn-RS" sz="2000">
                <a:latin typeface="Arial" panose="020B0604020202020204" pitchFamily="34" charset="0"/>
              </a:rPr>
              <a:t>Почиње још интраутерино редовним контролама труднице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Порођај – психо-физичке припреме трудница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Обавити порођај у болници, припремити материјал и инструменте за порођај и новорошенче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Које су опасности током порођаја?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endParaRPr lang="sr-Cyrl-CS" altLang="sr-Latn-RS" sz="2000">
              <a:latin typeface="Arial" panose="020B0604020202020204" pitchFamily="34" charset="0"/>
            </a:endParaRP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Tx/>
              <a:buNone/>
            </a:pPr>
            <a:r>
              <a:rPr lang="sr-Cyrl-CS" altLang="sr-Latn-RS" sz="2000">
                <a:latin typeface="Arial" panose="020B0604020202020204" pitchFamily="34" charset="0"/>
              </a:rPr>
              <a:t>ЦИЉ – РАЂАЊЕ ЗДРАВЕ И НАПРЕДНЕ НОВОРОЂЕНЧАДИ</a:t>
            </a:r>
          </a:p>
        </p:txBody>
      </p:sp>
    </p:spTree>
    <p:extLst>
      <p:ext uri="{BB962C8B-B14F-4D97-AF65-F5344CB8AC3E}">
        <p14:creationId xmlns:p14="http://schemas.microsoft.com/office/powerpoint/2010/main" val="3443506668"/>
      </p:ext>
    </p:extLst>
  </p:cSld>
  <p:clrMapOvr>
    <a:masterClrMapping/>
  </p:clrMapOvr>
  <p:transition spd="slow" advTm="39685">
    <p:cover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2"/>
          <p:cNvSpPr txBox="1">
            <a:spLocks noChangeArrowheads="1"/>
          </p:cNvSpPr>
          <p:nvPr/>
        </p:nvSpPr>
        <p:spPr bwMode="auto">
          <a:xfrm>
            <a:off x="2095500" y="1143000"/>
            <a:ext cx="6324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sr-Cyrl-CS" altLang="sr-Latn-RS" sz="2000" b="1">
                <a:solidFill>
                  <a:srgbClr val="FF0000"/>
                </a:solidFill>
                <a:latin typeface="Arial" panose="020B0604020202020204" pitchFamily="34" charset="0"/>
              </a:rPr>
              <a:t>Пријем оперисаног болесника</a:t>
            </a:r>
            <a:endParaRPr lang="en-US" altLang="sr-Latn-RS" sz="20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64515" name="Text Box 3"/>
          <p:cNvSpPr txBox="1">
            <a:spLocks noChangeArrowheads="1"/>
          </p:cNvSpPr>
          <p:nvPr/>
        </p:nvSpPr>
        <p:spPr bwMode="auto">
          <a:xfrm>
            <a:off x="2095500" y="1643063"/>
            <a:ext cx="7848600" cy="461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Обимни хируршки заахвати или присуство коморбидитета – пријем у ЈИЛ, остали у собу за буђење или одељење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Најквалификованије особље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Припрема псостеље (гумирано платно, уклонити јастук....)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Аспирација, катетер; средства за отварање дисајног пута и апликовање кисеоника, инфузије, монитор, бубрежњак (повраћање)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До потпуног буђења бочни положај у постељи; код хеморагијског шока Тределенбургов, код спиналне анестезије хоризонтални, код операције на срци и плућима полуседћи</a:t>
            </a:r>
          </a:p>
        </p:txBody>
      </p:sp>
    </p:spTree>
    <p:extLst>
      <p:ext uri="{BB962C8B-B14F-4D97-AF65-F5344CB8AC3E}">
        <p14:creationId xmlns:p14="http://schemas.microsoft.com/office/powerpoint/2010/main" val="1503402035"/>
      </p:ext>
    </p:extLst>
  </p:cSld>
  <p:clrMapOvr>
    <a:masterClrMapping/>
  </p:clrMapOvr>
  <p:transition spd="slow" advTm="32383">
    <p:cover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ext Box 2"/>
          <p:cNvSpPr txBox="1">
            <a:spLocks noChangeArrowheads="1"/>
          </p:cNvSpPr>
          <p:nvPr/>
        </p:nvSpPr>
        <p:spPr bwMode="auto">
          <a:xfrm>
            <a:off x="2095500" y="1143000"/>
            <a:ext cx="6324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sr-Cyrl-CS" altLang="sr-Latn-RS" sz="2000" b="1">
                <a:solidFill>
                  <a:srgbClr val="FF0000"/>
                </a:solidFill>
                <a:latin typeface="Arial" panose="020B0604020202020204" pitchFamily="34" charset="0"/>
              </a:rPr>
              <a:t>Постоперативне тешкоће – како помоћи</a:t>
            </a:r>
            <a:endParaRPr lang="en-US" altLang="sr-Latn-RS" sz="20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65539" name="Text Box 3"/>
          <p:cNvSpPr txBox="1">
            <a:spLocks noChangeArrowheads="1"/>
          </p:cNvSpPr>
          <p:nvPr/>
        </p:nvSpPr>
        <p:spPr bwMode="auto">
          <a:xfrm>
            <a:off x="2095500" y="1643064"/>
            <a:ext cx="7848600" cy="4986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Западање језика – маневри за отварање дисајног пута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Накупљање секрета – аспирација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Површно дисање – оксигенација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Повраћање – окренути главу у страну, антиеметици, инфузије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Застој у мокрењу – катетер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Изостанак столице – клизме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Штуцање – дување у пап кесу 5 минута (ребритинг – инхибира надражени френички нерв) седативи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Жеђ – вла</a:t>
            </a:r>
            <a:r>
              <a:rPr lang="en-US" altLang="sr-Latn-RS" sz="2000">
                <a:latin typeface="Arial" panose="020B0604020202020204" pitchFamily="34" charset="0"/>
              </a:rPr>
              <a:t>\</a:t>
            </a:r>
            <a:r>
              <a:rPr lang="sr-Cyrl-CS" altLang="sr-Latn-RS" sz="2000">
                <a:latin typeface="Arial" panose="020B0604020202020204" pitchFamily="34" charset="0"/>
              </a:rPr>
              <a:t>ити уста, инфузије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Бол – аналгетици, седативи, обавестити лекара</a:t>
            </a:r>
          </a:p>
        </p:txBody>
      </p:sp>
    </p:spTree>
    <p:extLst>
      <p:ext uri="{BB962C8B-B14F-4D97-AF65-F5344CB8AC3E}">
        <p14:creationId xmlns:p14="http://schemas.microsoft.com/office/powerpoint/2010/main" val="420356651"/>
      </p:ext>
    </p:extLst>
  </p:cSld>
  <p:clrMapOvr>
    <a:masterClrMapping/>
  </p:clrMapOvr>
  <p:transition spd="slow" advTm="71998">
    <p:cover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ext Box 2"/>
          <p:cNvSpPr txBox="1">
            <a:spLocks noChangeArrowheads="1"/>
          </p:cNvSpPr>
          <p:nvPr/>
        </p:nvSpPr>
        <p:spPr bwMode="auto">
          <a:xfrm>
            <a:off x="2166938" y="1571625"/>
            <a:ext cx="6324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sr-Cyrl-CS" altLang="sr-Latn-RS" sz="2000" b="1">
                <a:solidFill>
                  <a:srgbClr val="FF0000"/>
                </a:solidFill>
                <a:latin typeface="Arial" panose="020B0604020202020204" pitchFamily="34" charset="0"/>
              </a:rPr>
              <a:t>Исхрана после операције</a:t>
            </a:r>
            <a:endParaRPr lang="en-US" altLang="sr-Latn-RS" sz="20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66563" name="Text Box 3"/>
          <p:cNvSpPr txBox="1">
            <a:spLocks noChangeArrowheads="1"/>
          </p:cNvSpPr>
          <p:nvPr/>
        </p:nvSpPr>
        <p:spPr bwMode="auto">
          <a:xfrm>
            <a:off x="2095500" y="2714626"/>
            <a:ext cx="7848600" cy="235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Почетак зависи од врсте операције и и постоперативног тока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Што раније нетерална исхрана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Код оперисаних на гастроинтестиналном тракту, од терћег дана постепено течност, од петог кашасту храну, остали већ након неколико сати по гутљај течности</a:t>
            </a:r>
          </a:p>
        </p:txBody>
      </p:sp>
    </p:spTree>
    <p:extLst>
      <p:ext uri="{BB962C8B-B14F-4D97-AF65-F5344CB8AC3E}">
        <p14:creationId xmlns:p14="http://schemas.microsoft.com/office/powerpoint/2010/main" val="921798289"/>
      </p:ext>
    </p:extLst>
  </p:cSld>
  <p:clrMapOvr>
    <a:masterClrMapping/>
  </p:clrMapOvr>
  <p:transition spd="slow" advTm="12967">
    <p:cover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ext Box 2"/>
          <p:cNvSpPr txBox="1">
            <a:spLocks noChangeArrowheads="1"/>
          </p:cNvSpPr>
          <p:nvPr/>
        </p:nvSpPr>
        <p:spPr bwMode="auto">
          <a:xfrm>
            <a:off x="1881188" y="1214438"/>
            <a:ext cx="6324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sr-Cyrl-CS" altLang="sr-Latn-RS" sz="2000" b="1">
                <a:solidFill>
                  <a:srgbClr val="FF0000"/>
                </a:solidFill>
                <a:latin typeface="Arial" panose="020B0604020202020204" pitchFamily="34" charset="0"/>
              </a:rPr>
              <a:t>Постоперативне компликације</a:t>
            </a:r>
            <a:endParaRPr lang="en-US" altLang="sr-Latn-RS" sz="20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67587" name="Text Box 3"/>
          <p:cNvSpPr txBox="1">
            <a:spLocks noChangeArrowheads="1"/>
          </p:cNvSpPr>
          <p:nvPr/>
        </p:nvSpPr>
        <p:spPr bwMode="auto">
          <a:xfrm>
            <a:off x="1738314" y="1785938"/>
            <a:ext cx="8643937" cy="494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</a:t>
            </a:r>
            <a:r>
              <a:rPr lang="sr-Cyrl-CS" altLang="sr-Latn-RS" sz="2000">
                <a:solidFill>
                  <a:schemeClr val="accent1"/>
                </a:solidFill>
                <a:latin typeface="Arial" panose="020B0604020202020204" pitchFamily="34" charset="0"/>
              </a:rPr>
              <a:t>Респираторне</a:t>
            </a:r>
            <a:r>
              <a:rPr lang="sr-Cyrl-CS" altLang="sr-Latn-RS" sz="2000">
                <a:latin typeface="Arial" panose="020B0604020202020204" pitchFamily="34" charset="0"/>
              </a:rPr>
              <a:t> (пнеумонија, ателектаза, бронхитис)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Tx/>
              <a:buNone/>
            </a:pPr>
            <a:r>
              <a:rPr lang="sr-Cyrl-CS" altLang="sr-Latn-RS" sz="2000">
                <a:latin typeface="Arial" panose="020B0604020202020204" pitchFamily="34" charset="0"/>
              </a:rPr>
              <a:t>Код старих, непокретних, захвата у торакалној хирургији и операција гроњег абдомена; од првог дана вежбе дисања; да кашље придржавајући рану; полуседећи положај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</a:t>
            </a:r>
            <a:r>
              <a:rPr lang="sr-Cyrl-CS" altLang="sr-Latn-RS" sz="2000">
                <a:solidFill>
                  <a:schemeClr val="accent1"/>
                </a:solidFill>
                <a:latin typeface="Arial" panose="020B0604020202020204" pitchFamily="34" charset="0"/>
              </a:rPr>
              <a:t>Декубитус</a:t>
            </a:r>
            <a:r>
              <a:rPr lang="sr-Cyrl-CS" altLang="sr-Latn-RS" sz="2000">
                <a:latin typeface="Arial" panose="020B0604020202020204" pitchFamily="34" charset="0"/>
              </a:rPr>
              <a:t> – показатељ несавесне неге; профилакса: промена положаја, лична хигијена, масажа, промена рубљаа, покретање болесника, антидекубитална средства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</a:t>
            </a:r>
            <a:r>
              <a:rPr lang="sr-Cyrl-CS" altLang="sr-Latn-RS" sz="2000">
                <a:solidFill>
                  <a:schemeClr val="accent1"/>
                </a:solidFill>
                <a:latin typeface="Arial" panose="020B0604020202020204" pitchFamily="34" charset="0"/>
              </a:rPr>
              <a:t>Тромбоза и тромбофлебитис - </a:t>
            </a:r>
            <a:r>
              <a:rPr lang="sr-Cyrl-CS" altLang="sr-Latn-RS" sz="2000">
                <a:latin typeface="Arial" panose="020B0604020202020204" pitchFamily="34" charset="0"/>
              </a:rPr>
              <a:t>после ортопедских и операција у абдомену и малој карлици; превенција брзим активирањем оперисаног – седи другог или трећег дана, устаје уз помоћ сестре, хода; пасивне вежбе, масажа екстремитета, примена антикоагулантних лекова</a:t>
            </a:r>
          </a:p>
        </p:txBody>
      </p:sp>
    </p:spTree>
    <p:extLst>
      <p:ext uri="{BB962C8B-B14F-4D97-AF65-F5344CB8AC3E}">
        <p14:creationId xmlns:p14="http://schemas.microsoft.com/office/powerpoint/2010/main" val="3675741228"/>
      </p:ext>
    </p:extLst>
  </p:cSld>
  <p:clrMapOvr>
    <a:masterClrMapping/>
  </p:clrMapOvr>
  <p:transition spd="slow" advTm="59175">
    <p:cover/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ext Box 2"/>
          <p:cNvSpPr txBox="1">
            <a:spLocks noChangeArrowheads="1"/>
          </p:cNvSpPr>
          <p:nvPr/>
        </p:nvSpPr>
        <p:spPr bwMode="auto">
          <a:xfrm>
            <a:off x="1881188" y="1214438"/>
            <a:ext cx="6324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sr-Cyrl-CS" altLang="sr-Latn-RS" sz="2000" b="1">
                <a:solidFill>
                  <a:srgbClr val="FF0000"/>
                </a:solidFill>
                <a:latin typeface="Arial" panose="020B0604020202020204" pitchFamily="34" charset="0"/>
              </a:rPr>
              <a:t>Постоперативне компликације</a:t>
            </a:r>
            <a:endParaRPr lang="en-US" altLang="sr-Latn-RS" sz="20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68611" name="Text Box 3"/>
          <p:cNvSpPr txBox="1">
            <a:spLocks noChangeArrowheads="1"/>
          </p:cNvSpPr>
          <p:nvPr/>
        </p:nvSpPr>
        <p:spPr bwMode="auto">
          <a:xfrm>
            <a:off x="1738314" y="1785939"/>
            <a:ext cx="8643937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</a:t>
            </a:r>
            <a:r>
              <a:rPr lang="sr-Cyrl-CS" altLang="sr-Latn-RS" sz="2000">
                <a:solidFill>
                  <a:schemeClr val="accent1"/>
                </a:solidFill>
                <a:latin typeface="Arial" panose="020B0604020202020204" pitchFamily="34" charset="0"/>
              </a:rPr>
              <a:t>Илеус</a:t>
            </a:r>
            <a:r>
              <a:rPr lang="sr-Cyrl-CS" altLang="sr-Latn-RS" sz="2000">
                <a:latin typeface="Arial" panose="020B0604020202020204" pitchFamily="34" charset="0"/>
              </a:rPr>
              <a:t> – престанак пасаже услед укљештења или инвагинације; бол, надутост трбуха, мука, повраћање, изостатнак столице; пррипрема за ахитан оперативни захват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</a:t>
            </a:r>
            <a:r>
              <a:rPr lang="sr-Cyrl-CS" altLang="sr-Latn-RS" sz="2000">
                <a:solidFill>
                  <a:schemeClr val="accent1"/>
                </a:solidFill>
                <a:latin typeface="Arial" panose="020B0604020202020204" pitchFamily="34" charset="0"/>
              </a:rPr>
              <a:t>Дилатација желуца </a:t>
            </a:r>
            <a:r>
              <a:rPr lang="sr-Cyrl-CS" altLang="sr-Latn-RS" sz="2000">
                <a:latin typeface="Arial" panose="020B0604020202020204" pitchFamily="34" charset="0"/>
              </a:rPr>
              <a:t>– код операције желуца, дванаестоплачног црева жучних путева; јаки болови, подригивање, штуцање, повраћање; пласирати назогастричну сонду, обуставити перорални унос, применити лекове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</a:t>
            </a:r>
            <a:r>
              <a:rPr lang="sr-Cyrl-CS" altLang="sr-Latn-RS" sz="2000">
                <a:solidFill>
                  <a:schemeClr val="accent1"/>
                </a:solidFill>
                <a:latin typeface="Arial" panose="020B0604020202020204" pitchFamily="34" charset="0"/>
              </a:rPr>
              <a:t>Крварење, шок </a:t>
            </a:r>
            <a:r>
              <a:rPr lang="sr-Cyrl-CS" altLang="sr-Latn-RS" sz="2000">
                <a:latin typeface="Arial" panose="020B0604020202020204" pitchFamily="34" charset="0"/>
              </a:rPr>
              <a:t>– континуираним праћењем уочити прве знаке; припрема за трнсфузију крви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solidFill>
                  <a:schemeClr val="accent1"/>
                </a:solidFill>
                <a:latin typeface="Arial" panose="020B0604020202020204" pitchFamily="34" charset="0"/>
              </a:rPr>
              <a:t> Инфекција оперативне ране </a:t>
            </a:r>
            <a:r>
              <a:rPr lang="sr-Cyrl-CS" altLang="sr-Latn-RS" sz="2000">
                <a:latin typeface="Arial" panose="020B0604020202020204" pitchFamily="34" charset="0"/>
              </a:rPr>
              <a:t>– брис ране, обрада ране, антибиотици</a:t>
            </a:r>
          </a:p>
        </p:txBody>
      </p:sp>
    </p:spTree>
    <p:extLst>
      <p:ext uri="{BB962C8B-B14F-4D97-AF65-F5344CB8AC3E}">
        <p14:creationId xmlns:p14="http://schemas.microsoft.com/office/powerpoint/2010/main" val="2190888594"/>
      </p:ext>
    </p:extLst>
  </p:cSld>
  <p:clrMapOvr>
    <a:masterClrMapping/>
  </p:clrMapOvr>
  <p:transition spd="slow" advTm="7056">
    <p:cover/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ext Box 2"/>
          <p:cNvSpPr txBox="1">
            <a:spLocks noChangeArrowheads="1"/>
          </p:cNvSpPr>
          <p:nvPr/>
        </p:nvSpPr>
        <p:spPr bwMode="auto">
          <a:xfrm>
            <a:off x="2667000" y="1214438"/>
            <a:ext cx="67818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sr-Latn-RS" sz="2400" b="1">
                <a:solidFill>
                  <a:srgbClr val="0070C0"/>
                </a:solidFill>
                <a:latin typeface="Arial" panose="020B0604020202020204" pitchFamily="34" charset="0"/>
              </a:rPr>
              <a:t>      </a:t>
            </a:r>
            <a:r>
              <a:rPr lang="sr-Cyrl-CS" altLang="sr-Latn-RS" sz="2400" b="1">
                <a:solidFill>
                  <a:srgbClr val="0070C0"/>
                </a:solidFill>
                <a:latin typeface="Arial" panose="020B0604020202020204" pitchFamily="34" charset="0"/>
              </a:rPr>
              <a:t>ЗДРАВСТВЕНА НЕГА ОБОЛЕЛИХ ОД</a:t>
            </a:r>
            <a:r>
              <a:rPr lang="en-US" altLang="sr-Latn-RS" sz="2400" b="1">
                <a:solidFill>
                  <a:srgbClr val="0070C0"/>
                </a:solidFill>
                <a:latin typeface="Arial" panose="020B0604020202020204" pitchFamily="34" charset="0"/>
              </a:rPr>
              <a:t/>
            </a:r>
            <a:br>
              <a:rPr lang="en-US" altLang="sr-Latn-RS" sz="2400" b="1">
                <a:solidFill>
                  <a:srgbClr val="0070C0"/>
                </a:solidFill>
                <a:latin typeface="Arial" panose="020B0604020202020204" pitchFamily="34" charset="0"/>
              </a:rPr>
            </a:br>
            <a:r>
              <a:rPr lang="en-US" altLang="sr-Latn-RS" sz="2400" b="1">
                <a:solidFill>
                  <a:srgbClr val="0070C0"/>
                </a:solidFill>
                <a:latin typeface="Arial" panose="020B0604020202020204" pitchFamily="34" charset="0"/>
              </a:rPr>
              <a:t>     </a:t>
            </a:r>
            <a:r>
              <a:rPr lang="sr-Cyrl-CS" altLang="sr-Latn-RS" sz="2400" b="1">
                <a:solidFill>
                  <a:srgbClr val="0070C0"/>
                </a:solidFill>
                <a:latin typeface="Arial" panose="020B0604020202020204" pitchFamily="34" charset="0"/>
              </a:rPr>
              <a:t> ЗАРАЗНИХ БОЛЕСТИ</a:t>
            </a:r>
            <a:r>
              <a:rPr lang="en-US" altLang="sr-Latn-RS" sz="2400">
                <a:solidFill>
                  <a:srgbClr val="0070C0"/>
                </a:solidFill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69635" name="Text Box 3"/>
          <p:cNvSpPr txBox="1">
            <a:spLocks noChangeArrowheads="1"/>
          </p:cNvSpPr>
          <p:nvPr/>
        </p:nvSpPr>
        <p:spPr bwMode="auto">
          <a:xfrm>
            <a:off x="2727325" y="2144714"/>
            <a:ext cx="33797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sr-Latn-RS" sz="2000" b="1">
                <a:solidFill>
                  <a:srgbClr val="FF0000"/>
                </a:solidFill>
                <a:latin typeface="Arial" panose="020B0604020202020204" pitchFamily="34" charset="0"/>
              </a:rPr>
              <a:t>Епидемиолошки модели</a:t>
            </a:r>
            <a:r>
              <a:rPr lang="en-US" altLang="sr-Latn-RS" sz="2000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69636" name="Text Box 4"/>
          <p:cNvSpPr txBox="1">
            <a:spLocks noChangeArrowheads="1"/>
          </p:cNvSpPr>
          <p:nvPr/>
        </p:nvSpPr>
        <p:spPr bwMode="auto">
          <a:xfrm>
            <a:off x="2651126" y="2830514"/>
            <a:ext cx="7362825" cy="2713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AutoNum type="arabicPeriod"/>
            </a:pPr>
            <a:r>
              <a:rPr lang="en-US" altLang="sr-Latn-RS" sz="2000">
                <a:solidFill>
                  <a:srgbClr val="FF0000"/>
                </a:solidFill>
                <a:latin typeface="Arial" panose="020B0604020202020204" pitchFamily="34" charset="0"/>
              </a:rPr>
              <a:t>Еколошки тријас (Гордонов тријас)</a:t>
            </a:r>
            <a:br>
              <a:rPr lang="en-US" altLang="sr-Latn-RS" sz="2000">
                <a:solidFill>
                  <a:srgbClr val="FF0000"/>
                </a:solidFill>
                <a:latin typeface="Arial" panose="020B0604020202020204" pitchFamily="34" charset="0"/>
              </a:rPr>
            </a:br>
            <a:endParaRPr lang="en-US" altLang="sr-Latn-RS" sz="200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eaLnBrk="1" hangingPunct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Агенс (биолошки, механички, хемијски, физички, генетски),</a:t>
            </a:r>
          </a:p>
          <a:p>
            <a:pPr eaLnBrk="1" hangingPunct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Домаћин (пол, узраст, занимање, етничка припадност и др.),</a:t>
            </a:r>
          </a:p>
          <a:p>
            <a:pPr eaLnBrk="1" hangingPunct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Средина (биолошка, физичка, социјално-економска).</a:t>
            </a:r>
          </a:p>
        </p:txBody>
      </p:sp>
    </p:spTree>
    <p:extLst>
      <p:ext uri="{BB962C8B-B14F-4D97-AF65-F5344CB8AC3E}">
        <p14:creationId xmlns:p14="http://schemas.microsoft.com/office/powerpoint/2010/main" val="3919815434"/>
      </p:ext>
    </p:extLst>
  </p:cSld>
  <p:clrMapOvr>
    <a:masterClrMapping/>
  </p:clrMapOvr>
  <p:transition spd="slow" advTm="21555">
    <p:cover/>
  </p:transition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ext Box 2"/>
          <p:cNvSpPr txBox="1">
            <a:spLocks noChangeArrowheads="1"/>
          </p:cNvSpPr>
          <p:nvPr/>
        </p:nvSpPr>
        <p:spPr bwMode="auto">
          <a:xfrm>
            <a:off x="2738438" y="1785938"/>
            <a:ext cx="3846512" cy="323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AutoNum type="arabicPeriod" startAt="2"/>
            </a:pPr>
            <a:r>
              <a:rPr lang="en-US" altLang="sr-Latn-RS" sz="2000">
                <a:solidFill>
                  <a:srgbClr val="FF0000"/>
                </a:solidFill>
                <a:latin typeface="Arial" panose="020B0604020202020204" pitchFamily="34" charset="0"/>
              </a:rPr>
              <a:t>Вограликов ланац</a:t>
            </a:r>
            <a:br>
              <a:rPr lang="en-US" altLang="sr-Latn-RS" sz="2000">
                <a:solidFill>
                  <a:srgbClr val="FF0000"/>
                </a:solidFill>
                <a:latin typeface="Arial" panose="020B0604020202020204" pitchFamily="34" charset="0"/>
              </a:rPr>
            </a:br>
            <a:endParaRPr lang="en-US" altLang="sr-Latn-RS" sz="200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eaLnBrk="1" hangingPunct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Р</a:t>
            </a:r>
            <a:r>
              <a:rPr lang="en-US" altLang="sr-Latn-RS" sz="2000">
                <a:latin typeface="Arial" panose="020B0604020202020204" pitchFamily="34" charset="0"/>
              </a:rPr>
              <a:t>езервоар инфекције,</a:t>
            </a:r>
          </a:p>
          <a:p>
            <a:pPr eaLnBrk="1" hangingPunct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К</a:t>
            </a:r>
            <a:r>
              <a:rPr lang="en-US" altLang="sr-Latn-RS" sz="2000">
                <a:latin typeface="Arial" panose="020B0604020202020204" pitchFamily="34" charset="0"/>
              </a:rPr>
              <a:t>оличина и вируленција клица,</a:t>
            </a:r>
          </a:p>
          <a:p>
            <a:pPr eaLnBrk="1" hangingPunct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У</a:t>
            </a:r>
            <a:r>
              <a:rPr lang="en-US" altLang="sr-Latn-RS" sz="2000">
                <a:latin typeface="Arial" panose="020B0604020202020204" pitchFamily="34" charset="0"/>
              </a:rPr>
              <a:t>лазно место инфекције,</a:t>
            </a:r>
          </a:p>
          <a:p>
            <a:pPr eaLnBrk="1" hangingPunct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П</a:t>
            </a:r>
            <a:r>
              <a:rPr lang="en-US" altLang="sr-Latn-RS" sz="2000">
                <a:latin typeface="Arial" panose="020B0604020202020204" pitchFamily="34" charset="0"/>
              </a:rPr>
              <a:t>ут ширења болести,</a:t>
            </a:r>
          </a:p>
          <a:p>
            <a:pPr eaLnBrk="1" hangingPunct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Д</a:t>
            </a:r>
            <a:r>
              <a:rPr lang="en-US" altLang="sr-Latn-RS" sz="2000">
                <a:latin typeface="Arial" panose="020B0604020202020204" pitchFamily="34" charset="0"/>
              </a:rPr>
              <a:t>испозиција.</a:t>
            </a:r>
          </a:p>
        </p:txBody>
      </p:sp>
    </p:spTree>
    <p:extLst>
      <p:ext uri="{BB962C8B-B14F-4D97-AF65-F5344CB8AC3E}">
        <p14:creationId xmlns:p14="http://schemas.microsoft.com/office/powerpoint/2010/main" val="3316516683"/>
      </p:ext>
    </p:extLst>
  </p:cSld>
  <p:clrMapOvr>
    <a:masterClrMapping/>
  </p:clrMapOvr>
  <p:transition spd="slow" advTm="14708">
    <p:cover/>
  </p:transition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ext Box 2"/>
          <p:cNvSpPr txBox="1">
            <a:spLocks noChangeArrowheads="1"/>
          </p:cNvSpPr>
          <p:nvPr/>
        </p:nvSpPr>
        <p:spPr bwMode="auto">
          <a:xfrm>
            <a:off x="2667001" y="1500189"/>
            <a:ext cx="291941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sr-Latn-RS" sz="2000" b="1">
                <a:solidFill>
                  <a:srgbClr val="0070C0"/>
                </a:solidFill>
                <a:latin typeface="Arial" panose="020B0604020202020204" pitchFamily="34" charset="0"/>
              </a:rPr>
              <a:t>Резервоар инфекције</a:t>
            </a:r>
          </a:p>
        </p:txBody>
      </p:sp>
      <p:sp>
        <p:nvSpPr>
          <p:cNvPr id="71683" name="Text Box 3"/>
          <p:cNvSpPr txBox="1">
            <a:spLocks noChangeArrowheads="1"/>
          </p:cNvSpPr>
          <p:nvPr/>
        </p:nvSpPr>
        <p:spPr bwMode="auto">
          <a:xfrm>
            <a:off x="2574925" y="2068514"/>
            <a:ext cx="6838950" cy="411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800100" indent="-34290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257300" indent="-3429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None/>
            </a:pPr>
            <a:r>
              <a:rPr lang="en-US" altLang="sr-Latn-RS" sz="2000">
                <a:latin typeface="Arial" panose="020B0604020202020204" pitchFamily="34" charset="0"/>
              </a:rPr>
              <a:t>Најважнији резервоари инфекције </a:t>
            </a:r>
            <a:r>
              <a:rPr lang="en-US" altLang="sr-Latn-RS" sz="2000">
                <a:solidFill>
                  <a:srgbClr val="FF0000"/>
                </a:solidFill>
                <a:latin typeface="Arial" panose="020B0604020202020204" pitchFamily="34" charset="0"/>
              </a:rPr>
              <a:t>су човек и животиња.</a:t>
            </a:r>
          </a:p>
          <a:p>
            <a:pPr eaLnBrk="1" hangingPunct="1">
              <a:lnSpc>
                <a:spcPct val="110000"/>
              </a:lnSpc>
              <a:spcBef>
                <a:spcPct val="60000"/>
              </a:spcBef>
              <a:spcAft>
                <a:spcPct val="60000"/>
              </a:spcAft>
              <a:buClr>
                <a:srgbClr val="FFFF00"/>
              </a:buClr>
              <a:buSzTx/>
              <a:buFont typeface="Wingdings" panose="05000000000000000000" pitchFamily="2" charset="2"/>
              <a:buNone/>
            </a:pPr>
            <a:r>
              <a:rPr lang="en-US" altLang="sr-Latn-RS" sz="2000" u="sng">
                <a:solidFill>
                  <a:srgbClr val="FF0000"/>
                </a:solidFill>
                <a:latin typeface="Arial" panose="020B0604020202020204" pitchFamily="34" charset="0"/>
              </a:rPr>
              <a:t>Човек као резервоар инфекције</a:t>
            </a:r>
          </a:p>
          <a:p>
            <a:pPr eaLnBrk="1" hangingPunct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AutoNum type="arabicPeriod"/>
            </a:pPr>
            <a:r>
              <a:rPr lang="en-US" altLang="sr-Latn-RS" sz="2000">
                <a:solidFill>
                  <a:srgbClr val="FF0000"/>
                </a:solidFill>
                <a:latin typeface="Arial" panose="020B0604020202020204" pitchFamily="34" charset="0"/>
              </a:rPr>
              <a:t>Болесник може бити резервоар инфекције</a:t>
            </a:r>
          </a:p>
          <a:p>
            <a:pPr lvl="1" eaLnBrk="1" hangingPunct="1">
              <a:lnSpc>
                <a:spcPct val="110000"/>
              </a:lnSpc>
              <a:spcBef>
                <a:spcPct val="30000"/>
              </a:spcBef>
              <a:buClr>
                <a:schemeClr val="tx1"/>
              </a:buClr>
              <a:buSzTx/>
              <a:buFont typeface="Wingdings" panose="05000000000000000000" pitchFamily="2" charset="2"/>
              <a:buAutoNum type="alphaLcPeriod"/>
            </a:pPr>
            <a:r>
              <a:rPr lang="sr-Cyrl-CS" altLang="sr-Latn-RS" sz="2000">
                <a:latin typeface="Arial" panose="020B0604020202020204" pitchFamily="34" charset="0"/>
              </a:rPr>
              <a:t>У</a:t>
            </a:r>
            <a:r>
              <a:rPr lang="en-US" altLang="sr-Latn-RS" sz="2000">
                <a:latin typeface="Arial" panose="020B0604020202020204" pitchFamily="34" charset="0"/>
              </a:rPr>
              <a:t> периоду инкубације,</a:t>
            </a:r>
          </a:p>
          <a:p>
            <a:pPr lvl="1" eaLnBrk="1" hangingPunct="1">
              <a:lnSpc>
                <a:spcPct val="110000"/>
              </a:lnSpc>
              <a:spcBef>
                <a:spcPct val="30000"/>
              </a:spcBef>
              <a:buClr>
                <a:schemeClr val="tx1"/>
              </a:buClr>
              <a:buSzTx/>
              <a:buFont typeface="Wingdings" panose="05000000000000000000" pitchFamily="2" charset="2"/>
              <a:buAutoNum type="alphaLcPeriod"/>
            </a:pPr>
            <a:r>
              <a:rPr lang="sr-Cyrl-CS" altLang="sr-Latn-RS" sz="2000">
                <a:latin typeface="Arial" panose="020B0604020202020204" pitchFamily="34" charset="0"/>
              </a:rPr>
              <a:t>У</a:t>
            </a:r>
            <a:r>
              <a:rPr lang="en-US" altLang="sr-Latn-RS" sz="2000">
                <a:latin typeface="Arial" panose="020B0604020202020204" pitchFamily="34" charset="0"/>
              </a:rPr>
              <a:t> току болести:</a:t>
            </a:r>
          </a:p>
          <a:p>
            <a:pPr lvl="2" eaLnBrk="1" hangingPunct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у</a:t>
            </a:r>
            <a:r>
              <a:rPr lang="en-US" altLang="sr-Latn-RS" sz="2000">
                <a:latin typeface="Arial" panose="020B0604020202020204" pitchFamily="34" charset="0"/>
              </a:rPr>
              <a:t> продромалном стадијуму,</a:t>
            </a:r>
          </a:p>
          <a:p>
            <a:pPr lvl="2" eaLnBrk="1" hangingPunct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с</a:t>
            </a:r>
            <a:r>
              <a:rPr lang="en-US" altLang="sr-Latn-RS" sz="2000">
                <a:latin typeface="Arial" panose="020B0604020202020204" pitchFamily="34" charset="0"/>
              </a:rPr>
              <a:t>а типичном клиничком сликом,</a:t>
            </a:r>
          </a:p>
          <a:p>
            <a:pPr lvl="2" eaLnBrk="1" hangingPunct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са атипичном клиничком сликом,</a:t>
            </a:r>
          </a:p>
          <a:p>
            <a:pPr lvl="2" eaLnBrk="1" hangingPunct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са неманифестном клиничком сликом.</a:t>
            </a:r>
          </a:p>
        </p:txBody>
      </p:sp>
    </p:spTree>
    <p:extLst>
      <p:ext uri="{BB962C8B-B14F-4D97-AF65-F5344CB8AC3E}">
        <p14:creationId xmlns:p14="http://schemas.microsoft.com/office/powerpoint/2010/main" val="637075375"/>
      </p:ext>
    </p:extLst>
  </p:cSld>
  <p:clrMapOvr>
    <a:masterClrMapping/>
  </p:clrMapOvr>
  <p:transition spd="slow" advTm="16173">
    <p:cover/>
  </p:transition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ext Box 2"/>
          <p:cNvSpPr txBox="1">
            <a:spLocks noChangeArrowheads="1"/>
          </p:cNvSpPr>
          <p:nvPr/>
        </p:nvSpPr>
        <p:spPr bwMode="auto">
          <a:xfrm>
            <a:off x="2590800" y="1981201"/>
            <a:ext cx="7162800" cy="280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800100" indent="-34290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257300" indent="-3429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AutoNum type="arabicPeriod" startAt="2"/>
            </a:pPr>
            <a:r>
              <a:rPr lang="en-US" altLang="sr-Latn-RS" sz="2000">
                <a:solidFill>
                  <a:srgbClr val="FF0000"/>
                </a:solidFill>
                <a:latin typeface="Arial" panose="020B0604020202020204" pitchFamily="34" charset="0"/>
              </a:rPr>
              <a:t>Клицоноша може бити резервоар инфекције</a:t>
            </a:r>
            <a:r>
              <a:rPr lang="en-US" altLang="sr-Latn-RS" sz="2000">
                <a:solidFill>
                  <a:srgbClr val="FFFF00"/>
                </a:solidFill>
                <a:latin typeface="Arial" panose="020B0604020202020204" pitchFamily="34" charset="0"/>
              </a:rPr>
              <a:t/>
            </a:r>
            <a:br>
              <a:rPr lang="en-US" altLang="sr-Latn-RS" sz="2000">
                <a:solidFill>
                  <a:srgbClr val="FFFF00"/>
                </a:solidFill>
                <a:latin typeface="Arial" panose="020B0604020202020204" pitchFamily="34" charset="0"/>
              </a:rPr>
            </a:br>
            <a:endParaRPr lang="en-US" altLang="sr-Latn-RS" sz="2000">
              <a:solidFill>
                <a:srgbClr val="FFFF00"/>
              </a:solidFill>
              <a:latin typeface="Arial" panose="020B0604020202020204" pitchFamily="34" charset="0"/>
            </a:endParaRPr>
          </a:p>
          <a:p>
            <a:pPr lvl="1" eaLnBrk="1" hangingPunct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AutoNum type="alphaLcPeriod"/>
            </a:pPr>
            <a:r>
              <a:rPr lang="sr-Cyrl-CS" altLang="sr-Latn-RS" sz="2000">
                <a:latin typeface="Arial" panose="020B0604020202020204" pitchFamily="34" charset="0"/>
              </a:rPr>
              <a:t>П</a:t>
            </a:r>
            <a:r>
              <a:rPr lang="en-US" altLang="sr-Latn-RS" sz="2000">
                <a:latin typeface="Arial" panose="020B0604020202020204" pitchFamily="34" charset="0"/>
              </a:rPr>
              <a:t>осле прележане болести </a:t>
            </a:r>
          </a:p>
          <a:p>
            <a:pPr lvl="2" eaLnBrk="1" hangingPunct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акутно клицоноштво (траје до 3 месеца)</a:t>
            </a:r>
            <a:r>
              <a:rPr lang="sr-Cyrl-CS" altLang="sr-Latn-RS" sz="2000">
                <a:latin typeface="Arial" panose="020B0604020202020204" pitchFamily="34" charset="0"/>
              </a:rPr>
              <a:t>,</a:t>
            </a:r>
            <a:endParaRPr lang="en-US" altLang="sr-Latn-RS" sz="2000">
              <a:latin typeface="Arial" panose="020B0604020202020204" pitchFamily="34" charset="0"/>
            </a:endParaRPr>
          </a:p>
          <a:p>
            <a:pPr lvl="2" eaLnBrk="1" hangingPunct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хронично клицоноштво (траје више година или доживотно)</a:t>
            </a:r>
            <a:r>
              <a:rPr lang="sr-Cyrl-CS" altLang="sr-Latn-RS" sz="2000">
                <a:latin typeface="Arial" panose="020B0604020202020204" pitchFamily="34" charset="0"/>
              </a:rPr>
              <a:t>.</a:t>
            </a:r>
            <a:endParaRPr lang="en-US" altLang="sr-Latn-RS" sz="2000">
              <a:latin typeface="Arial" panose="020B0604020202020204" pitchFamily="34" charset="0"/>
            </a:endParaRPr>
          </a:p>
          <a:p>
            <a:pPr lvl="1" eaLnBrk="1" hangingPunct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None/>
            </a:pPr>
            <a:r>
              <a:rPr lang="sr-Cyrl-CS" altLang="sr-Latn-RS" sz="2000">
                <a:latin typeface="Arial" panose="020B0604020202020204" pitchFamily="34" charset="0"/>
              </a:rPr>
              <a:t> б. К</a:t>
            </a:r>
            <a:r>
              <a:rPr lang="en-US" altLang="sr-Latn-RS" sz="2000">
                <a:latin typeface="Arial" panose="020B0604020202020204" pitchFamily="34" charset="0"/>
              </a:rPr>
              <a:t>ао контактни или здрав клицоноша</a:t>
            </a:r>
            <a:r>
              <a:rPr lang="sr-Cyrl-CS" altLang="sr-Latn-RS" sz="2000">
                <a:latin typeface="Arial" panose="020B0604020202020204" pitchFamily="34" charset="0"/>
              </a:rPr>
              <a:t>.</a:t>
            </a:r>
            <a:endParaRPr lang="en-US" altLang="sr-Latn-RS" sz="20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6352739"/>
      </p:ext>
    </p:extLst>
  </p:cSld>
  <p:clrMapOvr>
    <a:masterClrMapping/>
  </p:clrMapOvr>
  <p:transition spd="slow" advTm="7538">
    <p:cover/>
  </p:transition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ext Box 2"/>
          <p:cNvSpPr txBox="1">
            <a:spLocks noChangeArrowheads="1"/>
          </p:cNvSpPr>
          <p:nvPr/>
        </p:nvSpPr>
        <p:spPr bwMode="auto">
          <a:xfrm>
            <a:off x="2595563" y="1643064"/>
            <a:ext cx="45132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sr-Latn-RS" sz="2000" u="sng">
                <a:solidFill>
                  <a:srgbClr val="FF0000"/>
                </a:solidFill>
                <a:latin typeface="Arial" panose="020B0604020202020204" pitchFamily="34" charset="0"/>
              </a:rPr>
              <a:t>Животиње као резервоар инфекције</a:t>
            </a:r>
          </a:p>
        </p:txBody>
      </p:sp>
      <p:sp>
        <p:nvSpPr>
          <p:cNvPr id="73731" name="Text Box 3"/>
          <p:cNvSpPr txBox="1">
            <a:spLocks noChangeArrowheads="1"/>
          </p:cNvSpPr>
          <p:nvPr/>
        </p:nvSpPr>
        <p:spPr bwMode="auto">
          <a:xfrm>
            <a:off x="2514600" y="2209801"/>
            <a:ext cx="7924800" cy="332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800100" indent="-34290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None/>
            </a:pPr>
            <a:r>
              <a:rPr lang="en-US" altLang="sr-Latn-RS" sz="2000">
                <a:latin typeface="Arial" panose="020B0604020202020204" pitchFamily="34" charset="0"/>
              </a:rPr>
              <a:t>Болести које се преносе са животиња на човека називају се </a:t>
            </a:r>
            <a:r>
              <a:rPr lang="en-US" altLang="sr-Latn-RS" sz="2000" u="sng">
                <a:solidFill>
                  <a:srgbClr val="FF0000"/>
                </a:solidFill>
                <a:latin typeface="Arial" panose="020B0604020202020204" pitchFamily="34" charset="0"/>
              </a:rPr>
              <a:t>антропозоонозе</a:t>
            </a:r>
            <a:r>
              <a:rPr lang="en-US" altLang="sr-Latn-RS" sz="2000">
                <a:solidFill>
                  <a:srgbClr val="FF0000"/>
                </a:solidFill>
                <a:latin typeface="Arial" panose="020B0604020202020204" pitchFamily="34" charset="0"/>
              </a:rPr>
              <a:t>.</a:t>
            </a:r>
          </a:p>
          <a:p>
            <a:pPr eaLnBrk="1" hangingPunct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None/>
            </a:pPr>
            <a:r>
              <a:rPr lang="en-US" altLang="sr-Latn-RS" sz="2000">
                <a:latin typeface="Arial" panose="020B0604020202020204" pitchFamily="34" charset="0"/>
              </a:rPr>
              <a:t>Према етиологији, антропозоонозе се деле на:</a:t>
            </a:r>
          </a:p>
          <a:p>
            <a:pPr lvl="1" eaLnBrk="1" hangingPunct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Б</a:t>
            </a:r>
            <a:r>
              <a:rPr lang="en-US" altLang="sr-Latn-RS" sz="2000">
                <a:latin typeface="Arial" panose="020B0604020202020204" pitchFamily="34" charset="0"/>
              </a:rPr>
              <a:t>актерисјке (антракс, бруцелоза, туларемија, куга и др.)</a:t>
            </a:r>
            <a:r>
              <a:rPr lang="sr-Cyrl-CS" altLang="sr-Latn-RS" sz="2000">
                <a:latin typeface="Arial" panose="020B0604020202020204" pitchFamily="34" charset="0"/>
              </a:rPr>
              <a:t>,</a:t>
            </a:r>
            <a:endParaRPr lang="en-US" altLang="sr-Latn-RS" sz="2000">
              <a:latin typeface="Arial" panose="020B0604020202020204" pitchFamily="34" charset="0"/>
            </a:endParaRPr>
          </a:p>
          <a:p>
            <a:pPr lvl="1" eaLnBrk="1" hangingPunct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В</a:t>
            </a:r>
            <a:r>
              <a:rPr lang="en-US" altLang="sr-Latn-RS" sz="2000">
                <a:latin typeface="Arial" panose="020B0604020202020204" pitchFamily="34" charset="0"/>
              </a:rPr>
              <a:t>ирусне (беснило, вирусне хеморагијске грознице и др.)</a:t>
            </a:r>
            <a:r>
              <a:rPr lang="sr-Cyrl-CS" altLang="sr-Latn-RS" sz="2000">
                <a:latin typeface="Arial" panose="020B0604020202020204" pitchFamily="34" charset="0"/>
              </a:rPr>
              <a:t>,</a:t>
            </a:r>
            <a:endParaRPr lang="en-US" altLang="sr-Latn-RS" sz="2000">
              <a:latin typeface="Arial" panose="020B0604020202020204" pitchFamily="34" charset="0"/>
            </a:endParaRPr>
          </a:p>
          <a:p>
            <a:pPr lvl="1" eaLnBrk="1" hangingPunct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Р</a:t>
            </a:r>
            <a:r>
              <a:rPr lang="en-US" altLang="sr-Latn-RS" sz="2000">
                <a:latin typeface="Arial" panose="020B0604020202020204" pitchFamily="34" charset="0"/>
              </a:rPr>
              <a:t>икецијске (Q грозница, пегавац и др.)</a:t>
            </a:r>
            <a:r>
              <a:rPr lang="sr-Cyrl-CS" altLang="sr-Latn-RS" sz="2000">
                <a:latin typeface="Arial" panose="020B0604020202020204" pitchFamily="34" charset="0"/>
              </a:rPr>
              <a:t>,</a:t>
            </a:r>
            <a:endParaRPr lang="en-US" altLang="sr-Latn-RS" sz="2000">
              <a:latin typeface="Arial" panose="020B0604020202020204" pitchFamily="34" charset="0"/>
            </a:endParaRPr>
          </a:p>
          <a:p>
            <a:pPr lvl="1" eaLnBrk="1" hangingPunct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П</a:t>
            </a:r>
            <a:r>
              <a:rPr lang="en-US" altLang="sr-Latn-RS" sz="2000">
                <a:latin typeface="Arial" panose="020B0604020202020204" pitchFamily="34" charset="0"/>
              </a:rPr>
              <a:t>ротозоалне (токсоплазмоза, лајшманијаза и др.)</a:t>
            </a:r>
            <a:r>
              <a:rPr lang="sr-Cyrl-CS" altLang="sr-Latn-RS" sz="2000">
                <a:latin typeface="Arial" panose="020B0604020202020204" pitchFamily="34" charset="0"/>
              </a:rPr>
              <a:t>,</a:t>
            </a:r>
            <a:endParaRPr lang="en-US" altLang="sr-Latn-RS" sz="2000">
              <a:latin typeface="Arial" panose="020B0604020202020204" pitchFamily="34" charset="0"/>
            </a:endParaRPr>
          </a:p>
          <a:p>
            <a:pPr lvl="1" eaLnBrk="1" hangingPunct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Хелминти </a:t>
            </a:r>
            <a:r>
              <a:rPr lang="en-US" altLang="sr-Latn-RS" sz="2000">
                <a:latin typeface="Arial" panose="020B0604020202020204" pitchFamily="34" charset="0"/>
              </a:rPr>
              <a:t>(тенијаза, ехинококоза, трихинелоза и др.)</a:t>
            </a:r>
            <a:r>
              <a:rPr lang="sr-Cyrl-CS" altLang="sr-Latn-RS" sz="2000">
                <a:latin typeface="Arial" panose="020B0604020202020204" pitchFamily="34" charset="0"/>
              </a:rPr>
              <a:t>.</a:t>
            </a:r>
            <a:endParaRPr lang="en-US" altLang="sr-Latn-RS" sz="20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2952604"/>
      </p:ext>
    </p:extLst>
  </p:cSld>
  <p:clrMapOvr>
    <a:masterClrMapping/>
  </p:clrMapOvr>
  <p:transition spd="slow" advTm="19440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2381250" y="1785938"/>
            <a:ext cx="6324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sr-Cyrl-CS" altLang="sr-Latn-RS" sz="2000" b="1">
                <a:solidFill>
                  <a:srgbClr val="FF0000"/>
                </a:solidFill>
                <a:latin typeface="Arial" panose="020B0604020202020204" pitchFamily="34" charset="0"/>
              </a:rPr>
              <a:t>Механизам порођаја</a:t>
            </a:r>
            <a:endParaRPr lang="en-US" altLang="sr-Latn-RS" sz="20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2166938" y="2500313"/>
            <a:ext cx="7848600" cy="304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 </a:t>
            </a:r>
            <a:r>
              <a:rPr lang="sr-Cyrl-CS" altLang="sr-Latn-RS" sz="2000">
                <a:latin typeface="Arial" panose="020B0604020202020204" pitchFamily="34" charset="0"/>
              </a:rPr>
              <a:t>Порођајни болови – трудови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Прскање водењака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Напони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Експулзија – рађање детета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Пресецање и подвезивање пупчане врпце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Рађање постељице и овојака</a:t>
            </a:r>
          </a:p>
        </p:txBody>
      </p:sp>
    </p:spTree>
    <p:extLst>
      <p:ext uri="{BB962C8B-B14F-4D97-AF65-F5344CB8AC3E}">
        <p14:creationId xmlns:p14="http://schemas.microsoft.com/office/powerpoint/2010/main" val="3840320936"/>
      </p:ext>
    </p:extLst>
  </p:cSld>
  <p:clrMapOvr>
    <a:masterClrMapping/>
  </p:clrMapOvr>
  <p:transition spd="slow" advTm="63116">
    <p:cover/>
  </p:transition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ext Box 2"/>
          <p:cNvSpPr txBox="1">
            <a:spLocks noChangeArrowheads="1"/>
          </p:cNvSpPr>
          <p:nvPr/>
        </p:nvSpPr>
        <p:spPr bwMode="auto">
          <a:xfrm>
            <a:off x="2381251" y="1714501"/>
            <a:ext cx="44989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sr-Latn-RS" sz="2000" b="1">
                <a:solidFill>
                  <a:srgbClr val="FF0000"/>
                </a:solidFill>
                <a:latin typeface="Arial" panose="020B0604020202020204" pitchFamily="34" charset="0"/>
              </a:rPr>
              <a:t>Патогене клице (микроорганизми)</a:t>
            </a:r>
          </a:p>
        </p:txBody>
      </p:sp>
      <p:sp>
        <p:nvSpPr>
          <p:cNvPr id="74755" name="Text Box 3"/>
          <p:cNvSpPr txBox="1">
            <a:spLocks noChangeArrowheads="1"/>
          </p:cNvSpPr>
          <p:nvPr/>
        </p:nvSpPr>
        <p:spPr bwMode="auto">
          <a:xfrm>
            <a:off x="2095500" y="2286001"/>
            <a:ext cx="7620000" cy="3877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800100" indent="-34290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lvl="1" eaLnBrk="1" hangingPunct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Б</a:t>
            </a:r>
            <a:r>
              <a:rPr lang="en-US" altLang="sr-Latn-RS" sz="2000">
                <a:latin typeface="Arial" panose="020B0604020202020204" pitchFamily="34" charset="0"/>
              </a:rPr>
              <a:t>актерије, вируси, рикеције, паразити, гљиве</a:t>
            </a:r>
          </a:p>
          <a:p>
            <a:pPr eaLnBrk="1" hangingPunct="1">
              <a:lnSpc>
                <a:spcPct val="110000"/>
              </a:lnSpc>
              <a:spcBef>
                <a:spcPct val="60000"/>
              </a:spcBef>
              <a:spcAft>
                <a:spcPct val="60000"/>
              </a:spcAft>
              <a:buClr>
                <a:srgbClr val="FFFF00"/>
              </a:buClr>
              <a:buSzTx/>
              <a:buFont typeface="Wingdings" panose="05000000000000000000" pitchFamily="2" charset="2"/>
              <a:buNone/>
            </a:pPr>
            <a:r>
              <a:rPr lang="en-US" altLang="sr-Latn-RS" sz="2000">
                <a:latin typeface="Arial" panose="020B0604020202020204" pitchFamily="34" charset="0"/>
              </a:rPr>
              <a:t>Особине микроорганизама:</a:t>
            </a:r>
          </a:p>
          <a:p>
            <a:pPr lvl="1" eaLnBrk="1" hangingPunct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solidFill>
                  <a:srgbClr val="FF0000"/>
                </a:solidFill>
                <a:latin typeface="Arial" panose="020B0604020202020204" pitchFamily="34" charset="0"/>
              </a:rPr>
              <a:t>И</a:t>
            </a:r>
            <a:r>
              <a:rPr lang="en-US" altLang="sr-Latn-RS" sz="2000">
                <a:solidFill>
                  <a:srgbClr val="FF0000"/>
                </a:solidFill>
                <a:latin typeface="Arial" panose="020B0604020202020204" pitchFamily="34" charset="0"/>
              </a:rPr>
              <a:t>нфективна доза </a:t>
            </a:r>
            <a:r>
              <a:rPr lang="en-US" altLang="sr-Latn-RS" sz="2000">
                <a:latin typeface="Arial" panose="020B0604020202020204" pitchFamily="34" charset="0"/>
              </a:rPr>
              <a:t>- најмањи број клица неопходан за настанак болести</a:t>
            </a:r>
            <a:r>
              <a:rPr lang="sr-Cyrl-CS" altLang="sr-Latn-RS" sz="2000">
                <a:latin typeface="Arial" panose="020B0604020202020204" pitchFamily="34" charset="0"/>
              </a:rPr>
              <a:t>,</a:t>
            </a:r>
            <a:endParaRPr lang="en-US" altLang="sr-Latn-RS" sz="2000">
              <a:latin typeface="Arial" panose="020B0604020202020204" pitchFamily="34" charset="0"/>
            </a:endParaRPr>
          </a:p>
          <a:p>
            <a:pPr lvl="1" eaLnBrk="1" hangingPunct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solidFill>
                  <a:srgbClr val="FF0000"/>
                </a:solidFill>
                <a:latin typeface="Arial" panose="020B0604020202020204" pitchFamily="34" charset="0"/>
              </a:rPr>
              <a:t>П</a:t>
            </a:r>
            <a:r>
              <a:rPr lang="en-US" altLang="sr-Latn-RS" sz="2000">
                <a:solidFill>
                  <a:srgbClr val="FF0000"/>
                </a:solidFill>
                <a:latin typeface="Arial" panose="020B0604020202020204" pitchFamily="34" charset="0"/>
              </a:rPr>
              <a:t>атогеност </a:t>
            </a:r>
            <a:r>
              <a:rPr lang="en-US" altLang="sr-Latn-RS" sz="2000">
                <a:latin typeface="Arial" panose="020B0604020202020204" pitchFamily="34" charset="0"/>
              </a:rPr>
              <a:t>- способност микроорганизма да изазове патолошки процес</a:t>
            </a:r>
            <a:r>
              <a:rPr lang="sr-Cyrl-CS" altLang="sr-Latn-RS" sz="2000">
                <a:latin typeface="Arial" panose="020B0604020202020204" pitchFamily="34" charset="0"/>
              </a:rPr>
              <a:t>,</a:t>
            </a:r>
            <a:endParaRPr lang="en-US" altLang="sr-Latn-RS" sz="2000">
              <a:latin typeface="Arial" panose="020B0604020202020204" pitchFamily="34" charset="0"/>
            </a:endParaRPr>
          </a:p>
          <a:p>
            <a:pPr lvl="1" eaLnBrk="1" hangingPunct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solidFill>
                  <a:srgbClr val="FF0000"/>
                </a:solidFill>
                <a:latin typeface="Arial" panose="020B0604020202020204" pitchFamily="34" charset="0"/>
              </a:rPr>
              <a:t>В</a:t>
            </a:r>
            <a:r>
              <a:rPr lang="en-US" altLang="sr-Latn-RS" sz="2000">
                <a:solidFill>
                  <a:srgbClr val="FF0000"/>
                </a:solidFill>
                <a:latin typeface="Arial" panose="020B0604020202020204" pitchFamily="34" charset="0"/>
              </a:rPr>
              <a:t>ируленција </a:t>
            </a:r>
            <a:r>
              <a:rPr lang="en-US" altLang="sr-Latn-RS" sz="2000">
                <a:latin typeface="Arial" panose="020B0604020202020204" pitchFamily="34" charset="0"/>
              </a:rPr>
              <a:t>- степен патогености микроорганизма</a:t>
            </a:r>
            <a:r>
              <a:rPr lang="sr-Cyrl-CS" altLang="sr-Latn-RS" sz="2000">
                <a:latin typeface="Arial" panose="020B0604020202020204" pitchFamily="34" charset="0"/>
              </a:rPr>
              <a:t>,</a:t>
            </a:r>
            <a:endParaRPr lang="en-US" altLang="sr-Latn-RS" sz="2000">
              <a:latin typeface="Arial" panose="020B0604020202020204" pitchFamily="34" charset="0"/>
            </a:endParaRPr>
          </a:p>
          <a:p>
            <a:pPr lvl="1" eaLnBrk="1" hangingPunct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solidFill>
                  <a:srgbClr val="FF0000"/>
                </a:solidFill>
                <a:latin typeface="Arial" panose="020B0604020202020204" pitchFamily="34" charset="0"/>
              </a:rPr>
              <a:t>Т</a:t>
            </a:r>
            <a:r>
              <a:rPr lang="en-US" altLang="sr-Latn-RS" sz="2000">
                <a:solidFill>
                  <a:srgbClr val="FF0000"/>
                </a:solidFill>
                <a:latin typeface="Arial" panose="020B0604020202020204" pitchFamily="34" charset="0"/>
              </a:rPr>
              <a:t>оксигеност </a:t>
            </a:r>
            <a:r>
              <a:rPr lang="en-US" altLang="sr-Latn-RS" sz="2000">
                <a:latin typeface="Arial" panose="020B0604020202020204" pitchFamily="34" charset="0"/>
              </a:rPr>
              <a:t>- способност микроорганизма да лучи токсине</a:t>
            </a:r>
            <a:r>
              <a:rPr lang="sr-Cyrl-CS" altLang="sr-Latn-RS" sz="2000">
                <a:latin typeface="Arial" panose="020B0604020202020204" pitchFamily="34" charset="0"/>
              </a:rPr>
              <a:t>.</a:t>
            </a:r>
            <a:endParaRPr lang="en-US" altLang="sr-Latn-RS" sz="20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8127972"/>
      </p:ext>
    </p:extLst>
  </p:cSld>
  <p:clrMapOvr>
    <a:masterClrMapping/>
  </p:clrMapOvr>
  <p:transition spd="slow" advTm="18868">
    <p:cover/>
  </p:transition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ext Box 2"/>
          <p:cNvSpPr txBox="1">
            <a:spLocks noChangeArrowheads="1"/>
          </p:cNvSpPr>
          <p:nvPr/>
        </p:nvSpPr>
        <p:spPr bwMode="auto">
          <a:xfrm>
            <a:off x="1881189" y="1357314"/>
            <a:ext cx="506888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sr-Cyrl-CS" altLang="sr-Latn-RS" sz="2000" u="sng">
                <a:solidFill>
                  <a:schemeClr val="accent1"/>
                </a:solidFill>
                <a:latin typeface="Arial" panose="020B0604020202020204" pitchFamily="34" charset="0"/>
              </a:rPr>
              <a:t>Механизам патогеног деловања микроба</a:t>
            </a:r>
            <a:endParaRPr lang="en-US" altLang="sr-Latn-RS" sz="2000" u="sng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75779" name="Text Box 3"/>
          <p:cNvSpPr txBox="1">
            <a:spLocks noChangeArrowheads="1"/>
          </p:cNvSpPr>
          <p:nvPr/>
        </p:nvSpPr>
        <p:spPr bwMode="auto">
          <a:xfrm>
            <a:off x="1809751" y="1917700"/>
            <a:ext cx="7864475" cy="494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800100" indent="-34290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None/>
            </a:pPr>
            <a:r>
              <a:rPr lang="en-US" altLang="sr-Latn-RS" sz="2000">
                <a:solidFill>
                  <a:srgbClr val="FF0000"/>
                </a:solidFill>
                <a:latin typeface="Arial" panose="020B0604020202020204" pitchFamily="34" charset="0"/>
              </a:rPr>
              <a:t>A. </a:t>
            </a:r>
            <a:r>
              <a:rPr lang="sr-Cyrl-CS" altLang="sr-Latn-RS" sz="2000">
                <a:solidFill>
                  <a:srgbClr val="FF0000"/>
                </a:solidFill>
                <a:latin typeface="Arial" panose="020B0604020202020204" pitchFamily="34" charset="0"/>
              </a:rPr>
              <a:t>Бактерије</a:t>
            </a:r>
          </a:p>
          <a:p>
            <a:pPr lvl="1" eaLnBrk="1" hangingPunct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Инвазивни механизам (директно продирање и размножавање у ткивима),</a:t>
            </a:r>
          </a:p>
          <a:p>
            <a:pPr lvl="1" eaLnBrk="1" hangingPunct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Токсични механизам (егзотоксин и ендотоксин),</a:t>
            </a:r>
          </a:p>
          <a:p>
            <a:pPr lvl="1" eaLnBrk="1" hangingPunct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Инвазивно-токсични механизам.</a:t>
            </a:r>
          </a:p>
          <a:p>
            <a:pPr eaLnBrk="1" hangingPunct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None/>
            </a:pPr>
            <a:r>
              <a:rPr lang="sr-Cyrl-CS" altLang="sr-Latn-RS" sz="2000">
                <a:solidFill>
                  <a:srgbClr val="FF0000"/>
                </a:solidFill>
                <a:latin typeface="Arial" panose="020B0604020202020204" pitchFamily="34" charset="0"/>
              </a:rPr>
              <a:t>Б. Вируси и рикеције</a:t>
            </a:r>
          </a:p>
          <a:p>
            <a:pPr eaLnBrk="1" hangingPunct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Интрацелуларно размножавање доводи до дегенерације и смрти ћелија.</a:t>
            </a:r>
          </a:p>
          <a:p>
            <a:pPr eaLnBrk="1" hangingPunct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None/>
            </a:pPr>
            <a:r>
              <a:rPr lang="sr-Cyrl-CS" altLang="sr-Latn-RS" sz="2000">
                <a:solidFill>
                  <a:srgbClr val="FF0000"/>
                </a:solidFill>
                <a:latin typeface="Arial" panose="020B0604020202020204" pitchFamily="34" charset="0"/>
              </a:rPr>
              <a:t>В. Паразити</a:t>
            </a:r>
          </a:p>
          <a:p>
            <a:pPr lvl="1" eaLnBrk="1" hangingPunct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Директно дејство,</a:t>
            </a:r>
          </a:p>
          <a:p>
            <a:pPr lvl="1" eaLnBrk="1" hangingPunct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Путем токсина и ензима,</a:t>
            </a:r>
            <a:endParaRPr lang="en-US" altLang="sr-Latn-RS" sz="2000">
              <a:latin typeface="Arial" panose="020B0604020202020204" pitchFamily="34" charset="0"/>
            </a:endParaRPr>
          </a:p>
          <a:p>
            <a:pPr lvl="1" eaLnBrk="1" hangingPunct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С</a:t>
            </a:r>
            <a:r>
              <a:rPr lang="en-US" altLang="sr-Latn-RS" sz="2000">
                <a:latin typeface="Arial" panose="020B0604020202020204" pitchFamily="34" charset="0"/>
              </a:rPr>
              <a:t>ензибилизација организма</a:t>
            </a:r>
            <a:r>
              <a:rPr lang="sr-Cyrl-CS" altLang="sr-Latn-RS" sz="2000">
                <a:latin typeface="Arial" panose="020B0604020202020204" pitchFamily="34" charset="0"/>
              </a:rPr>
              <a:t>.</a:t>
            </a:r>
            <a:endParaRPr lang="en-US" altLang="sr-Latn-RS" sz="20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7634329"/>
      </p:ext>
    </p:extLst>
  </p:cSld>
  <p:clrMapOvr>
    <a:masterClrMapping/>
  </p:clrMapOvr>
  <p:transition spd="slow" advTm="28820">
    <p:cover/>
  </p:transition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ext Box 2"/>
          <p:cNvSpPr txBox="1">
            <a:spLocks noChangeArrowheads="1"/>
          </p:cNvSpPr>
          <p:nvPr/>
        </p:nvSpPr>
        <p:spPr bwMode="auto">
          <a:xfrm>
            <a:off x="2166938" y="1928814"/>
            <a:ext cx="32940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sr-Latn-RS" sz="2000" b="1">
                <a:solidFill>
                  <a:srgbClr val="FF0000"/>
                </a:solidFill>
                <a:latin typeface="Arial" panose="020B0604020202020204" pitchFamily="34" charset="0"/>
              </a:rPr>
              <a:t>Улазно место инфекције</a:t>
            </a:r>
          </a:p>
        </p:txBody>
      </p:sp>
      <p:sp>
        <p:nvSpPr>
          <p:cNvPr id="76803" name="Text Box 3"/>
          <p:cNvSpPr txBox="1">
            <a:spLocks noChangeArrowheads="1"/>
          </p:cNvSpPr>
          <p:nvPr/>
        </p:nvSpPr>
        <p:spPr bwMode="auto">
          <a:xfrm>
            <a:off x="1809750" y="3000376"/>
            <a:ext cx="7620000" cy="280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С</a:t>
            </a:r>
            <a:r>
              <a:rPr lang="en-US" altLang="sr-Latn-RS" sz="2000">
                <a:latin typeface="Arial" panose="020B0604020202020204" pitchFamily="34" charset="0"/>
              </a:rPr>
              <a:t>лузница респираторног тракта (грип, мале богиње, заушке, велики кашаљ и др.)</a:t>
            </a:r>
            <a:r>
              <a:rPr lang="sr-Cyrl-CS" altLang="sr-Latn-RS" sz="2000">
                <a:latin typeface="Arial" panose="020B0604020202020204" pitchFamily="34" charset="0"/>
              </a:rPr>
              <a:t>,</a:t>
            </a:r>
            <a:endParaRPr lang="en-US" altLang="sr-Latn-RS" sz="2000">
              <a:latin typeface="Arial" panose="020B0604020202020204" pitchFamily="34" charset="0"/>
            </a:endParaRPr>
          </a:p>
          <a:p>
            <a:pPr eaLnBrk="1" hangingPunct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С</a:t>
            </a:r>
            <a:r>
              <a:rPr lang="en-US" altLang="sr-Latn-RS" sz="2000">
                <a:latin typeface="Arial" panose="020B0604020202020204" pitchFamily="34" charset="0"/>
              </a:rPr>
              <a:t>лузница дигестивног тракта (тифус, бациларна дизентерија, колера и др.)</a:t>
            </a:r>
            <a:r>
              <a:rPr lang="sr-Cyrl-CS" altLang="sr-Latn-RS" sz="2000">
                <a:latin typeface="Arial" panose="020B0604020202020204" pitchFamily="34" charset="0"/>
              </a:rPr>
              <a:t>,</a:t>
            </a:r>
            <a:endParaRPr lang="en-US" altLang="sr-Latn-RS" sz="2000">
              <a:latin typeface="Arial" panose="020B0604020202020204" pitchFamily="34" charset="0"/>
            </a:endParaRPr>
          </a:p>
          <a:p>
            <a:pPr eaLnBrk="1" hangingPunct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С</a:t>
            </a:r>
            <a:r>
              <a:rPr lang="en-US" altLang="sr-Latn-RS" sz="2000">
                <a:latin typeface="Arial" panose="020B0604020202020204" pitchFamily="34" charset="0"/>
              </a:rPr>
              <a:t>лузница гениталних органа (сида, хепатитис Б и Ц и др.)</a:t>
            </a:r>
            <a:r>
              <a:rPr lang="sr-Cyrl-CS" altLang="sr-Latn-RS" sz="2000">
                <a:latin typeface="Arial" panose="020B0604020202020204" pitchFamily="34" charset="0"/>
              </a:rPr>
              <a:t>,</a:t>
            </a:r>
            <a:endParaRPr lang="en-US" altLang="sr-Latn-RS" sz="2000">
              <a:latin typeface="Arial" panose="020B0604020202020204" pitchFamily="34" charset="0"/>
            </a:endParaRPr>
          </a:p>
          <a:p>
            <a:pPr eaLnBrk="1" hangingPunct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К</a:t>
            </a:r>
            <a:r>
              <a:rPr lang="en-US" altLang="sr-Latn-RS" sz="2000">
                <a:latin typeface="Arial" panose="020B0604020202020204" pitchFamily="34" charset="0"/>
              </a:rPr>
              <a:t>ожа (лајмска болест, маларија, пегавац, беснило и др.)</a:t>
            </a:r>
            <a:r>
              <a:rPr lang="sr-Cyrl-CS" altLang="sr-Latn-RS" sz="2000">
                <a:latin typeface="Arial" panose="020B0604020202020204" pitchFamily="34" charset="0"/>
              </a:rPr>
              <a:t>,</a:t>
            </a:r>
            <a:endParaRPr lang="en-US" altLang="sr-Latn-RS" sz="2000">
              <a:latin typeface="Arial" panose="020B0604020202020204" pitchFamily="34" charset="0"/>
            </a:endParaRPr>
          </a:p>
          <a:p>
            <a:pPr eaLnBrk="1" hangingPunct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К</a:t>
            </a:r>
            <a:r>
              <a:rPr lang="en-US" altLang="sr-Latn-RS" sz="2000">
                <a:latin typeface="Arial" panose="020B0604020202020204" pitchFamily="34" charset="0"/>
              </a:rPr>
              <a:t>онјунктива (трахом, аденовирусне инфекције и др.).</a:t>
            </a:r>
          </a:p>
        </p:txBody>
      </p:sp>
    </p:spTree>
    <p:extLst>
      <p:ext uri="{BB962C8B-B14F-4D97-AF65-F5344CB8AC3E}">
        <p14:creationId xmlns:p14="http://schemas.microsoft.com/office/powerpoint/2010/main" val="3429124181"/>
      </p:ext>
    </p:extLst>
  </p:cSld>
  <p:clrMapOvr>
    <a:masterClrMapping/>
  </p:clrMapOvr>
  <p:transition spd="slow" advTm="9408">
    <p:cover/>
  </p:transition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ext Box 2"/>
          <p:cNvSpPr txBox="1">
            <a:spLocks noChangeArrowheads="1"/>
          </p:cNvSpPr>
          <p:nvPr/>
        </p:nvSpPr>
        <p:spPr bwMode="auto">
          <a:xfrm>
            <a:off x="2024063" y="1285876"/>
            <a:ext cx="502761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sr-Latn-RS" sz="2000" b="1">
                <a:solidFill>
                  <a:schemeClr val="accent1"/>
                </a:solidFill>
                <a:latin typeface="Arial" panose="020B0604020202020204" pitchFamily="34" charset="0"/>
              </a:rPr>
              <a:t>Путеви преношења заразних болести</a:t>
            </a:r>
            <a:r>
              <a:rPr lang="en-US" altLang="sr-Latn-RS" sz="2000">
                <a:solidFill>
                  <a:schemeClr val="accent1"/>
                </a:solidFill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77827" name="Text Box 3"/>
          <p:cNvSpPr txBox="1">
            <a:spLocks noChangeArrowheads="1"/>
          </p:cNvSpPr>
          <p:nvPr/>
        </p:nvSpPr>
        <p:spPr bwMode="auto">
          <a:xfrm>
            <a:off x="1881189" y="1785939"/>
            <a:ext cx="8410575" cy="4878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800100" indent="-34290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None/>
            </a:pPr>
            <a:r>
              <a:rPr lang="en-US" altLang="sr-Latn-RS" sz="2000" b="1">
                <a:solidFill>
                  <a:srgbClr val="FF0000"/>
                </a:solidFill>
                <a:latin typeface="Arial" panose="020B0604020202020204" pitchFamily="34" charset="0"/>
              </a:rPr>
              <a:t>А. Контакт</a:t>
            </a:r>
          </a:p>
          <a:p>
            <a:pPr lvl="1" eaLnBrk="1" hangingPunct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Д</a:t>
            </a:r>
            <a:r>
              <a:rPr lang="en-US" altLang="sr-Latn-RS" sz="2000">
                <a:latin typeface="Arial" panose="020B0604020202020204" pitchFamily="34" charset="0"/>
              </a:rPr>
              <a:t>иректан контакт (руковањем, пољубцем, уједом, полним односом)</a:t>
            </a:r>
            <a:r>
              <a:rPr lang="sr-Cyrl-CS" altLang="sr-Latn-RS" sz="2000">
                <a:latin typeface="Arial" panose="020B0604020202020204" pitchFamily="34" charset="0"/>
              </a:rPr>
              <a:t>,</a:t>
            </a:r>
            <a:endParaRPr lang="en-US" altLang="sr-Latn-RS" sz="2000">
              <a:latin typeface="Arial" panose="020B0604020202020204" pitchFamily="34" charset="0"/>
            </a:endParaRPr>
          </a:p>
          <a:p>
            <a:pPr lvl="1" eaLnBrk="1" hangingPunct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И</a:t>
            </a:r>
            <a:r>
              <a:rPr lang="en-US" altLang="sr-Latn-RS" sz="2000">
                <a:latin typeface="Arial" panose="020B0604020202020204" pitchFamily="34" charset="0"/>
              </a:rPr>
              <a:t>ндиректан контакт (преко предмета из околине)</a:t>
            </a:r>
            <a:r>
              <a:rPr lang="sr-Cyrl-CS" altLang="sr-Latn-RS" sz="2000">
                <a:latin typeface="Arial" panose="020B0604020202020204" pitchFamily="34" charset="0"/>
              </a:rPr>
              <a:t>.</a:t>
            </a:r>
            <a:endParaRPr lang="en-US" altLang="sr-Latn-RS" sz="2000">
              <a:latin typeface="Arial" panose="020B0604020202020204" pitchFamily="34" charset="0"/>
            </a:endParaRPr>
          </a:p>
          <a:p>
            <a:pPr eaLnBrk="1" hangingPunct="1">
              <a:lnSpc>
                <a:spcPct val="110000"/>
              </a:lnSpc>
              <a:spcBef>
                <a:spcPct val="60000"/>
              </a:spcBef>
              <a:spcAft>
                <a:spcPct val="60000"/>
              </a:spcAft>
              <a:buClr>
                <a:srgbClr val="FFFF00"/>
              </a:buClr>
              <a:buSzTx/>
              <a:buFont typeface="Wingdings" panose="05000000000000000000" pitchFamily="2" charset="2"/>
              <a:buNone/>
            </a:pPr>
            <a:r>
              <a:rPr lang="en-US" altLang="sr-Latn-RS" sz="2000">
                <a:solidFill>
                  <a:srgbClr val="FF0000"/>
                </a:solidFill>
                <a:latin typeface="Arial" panose="020B0604020202020204" pitchFamily="34" charset="0"/>
              </a:rPr>
              <a:t>Карактеристике контактних епидемија:</a:t>
            </a:r>
          </a:p>
          <a:p>
            <a:pPr lvl="1" eaLnBrk="1" hangingPunct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П</a:t>
            </a:r>
            <a:r>
              <a:rPr lang="en-US" altLang="sr-Latn-RS" sz="2000">
                <a:latin typeface="Arial" panose="020B0604020202020204" pitchFamily="34" charset="0"/>
              </a:rPr>
              <a:t>остепен почетак</a:t>
            </a:r>
            <a:r>
              <a:rPr lang="sr-Cyrl-CS" altLang="sr-Latn-RS" sz="2000">
                <a:latin typeface="Arial" panose="020B0604020202020204" pitchFamily="34" charset="0"/>
              </a:rPr>
              <a:t>,</a:t>
            </a:r>
            <a:endParaRPr lang="en-US" altLang="sr-Latn-RS" sz="2000">
              <a:latin typeface="Arial" panose="020B0604020202020204" pitchFamily="34" charset="0"/>
            </a:endParaRPr>
          </a:p>
          <a:p>
            <a:pPr lvl="1" eaLnBrk="1" hangingPunct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Д</a:t>
            </a:r>
            <a:r>
              <a:rPr lang="en-US" altLang="sr-Latn-RS" sz="2000">
                <a:latin typeface="Arial" panose="020B0604020202020204" pitchFamily="34" charset="0"/>
              </a:rPr>
              <a:t>уго трајање епидемије и њен прогресиван ток</a:t>
            </a:r>
            <a:r>
              <a:rPr lang="sr-Cyrl-CS" altLang="sr-Latn-RS" sz="2000">
                <a:latin typeface="Arial" panose="020B0604020202020204" pitchFamily="34" charset="0"/>
              </a:rPr>
              <a:t>,</a:t>
            </a:r>
            <a:endParaRPr lang="en-US" altLang="sr-Latn-RS" sz="2000">
              <a:latin typeface="Arial" panose="020B0604020202020204" pitchFamily="34" charset="0"/>
            </a:endParaRPr>
          </a:p>
          <a:p>
            <a:pPr lvl="1" eaLnBrk="1" hangingPunct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Ц</a:t>
            </a:r>
            <a:r>
              <a:rPr lang="en-US" altLang="sr-Latn-RS" sz="2000">
                <a:latin typeface="Arial" panose="020B0604020202020204" pitchFamily="34" charset="0"/>
              </a:rPr>
              <a:t>ентрифугално ширење епидемије</a:t>
            </a:r>
            <a:r>
              <a:rPr lang="sr-Cyrl-CS" altLang="sr-Latn-RS" sz="2000">
                <a:latin typeface="Arial" panose="020B0604020202020204" pitchFamily="34" charset="0"/>
              </a:rPr>
              <a:t>,</a:t>
            </a:r>
            <a:endParaRPr lang="en-US" altLang="sr-Latn-RS" sz="2000">
              <a:latin typeface="Arial" panose="020B0604020202020204" pitchFamily="34" charset="0"/>
            </a:endParaRPr>
          </a:p>
          <a:p>
            <a:pPr lvl="1" eaLnBrk="1" hangingPunct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В</a:t>
            </a:r>
            <a:r>
              <a:rPr lang="en-US" altLang="sr-Latn-RS" sz="2000">
                <a:latin typeface="Arial" panose="020B0604020202020204" pitchFamily="34" charset="0"/>
              </a:rPr>
              <a:t>езаност за лоше хигијенске услове</a:t>
            </a:r>
            <a:r>
              <a:rPr lang="sr-Cyrl-CS" altLang="sr-Latn-RS" sz="2000">
                <a:latin typeface="Arial" panose="020B0604020202020204" pitchFamily="34" charset="0"/>
              </a:rPr>
              <a:t>,</a:t>
            </a:r>
            <a:endParaRPr lang="en-US" altLang="sr-Latn-RS" sz="2000">
              <a:latin typeface="Arial" panose="020B0604020202020204" pitchFamily="34" charset="0"/>
            </a:endParaRPr>
          </a:p>
          <a:p>
            <a:pPr lvl="1" eaLnBrk="1" hangingPunct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О</a:t>
            </a:r>
            <a:r>
              <a:rPr lang="en-US" altLang="sr-Latn-RS" sz="2000">
                <a:latin typeface="Arial" panose="020B0604020202020204" pitchFamily="34" charset="0"/>
              </a:rPr>
              <a:t>дсуство везаности за сезону</a:t>
            </a:r>
            <a:r>
              <a:rPr lang="sr-Cyrl-CS" altLang="sr-Latn-RS" sz="2000">
                <a:latin typeface="Arial" panose="020B0604020202020204" pitchFamily="34" charset="0"/>
              </a:rPr>
              <a:t>,</a:t>
            </a:r>
            <a:endParaRPr lang="en-US" altLang="sr-Latn-RS" sz="2000">
              <a:latin typeface="Arial" panose="020B0604020202020204" pitchFamily="34" charset="0"/>
            </a:endParaRPr>
          </a:p>
          <a:p>
            <a:pPr lvl="1" eaLnBrk="1" hangingPunct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Монотипија</a:t>
            </a:r>
            <a:r>
              <a:rPr lang="sr-Cyrl-CS" altLang="sr-Latn-RS" sz="2000">
                <a:latin typeface="Arial" panose="020B0604020202020204" pitchFamily="34" charset="0"/>
              </a:rPr>
              <a:t>.</a:t>
            </a:r>
            <a:endParaRPr lang="en-US" altLang="sr-Latn-RS" sz="20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6843598"/>
      </p:ext>
    </p:extLst>
  </p:cSld>
  <p:clrMapOvr>
    <a:masterClrMapping/>
  </p:clrMapOvr>
  <p:transition spd="slow" advTm="26227">
    <p:cover/>
  </p:transition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ext Box 2"/>
          <p:cNvSpPr txBox="1">
            <a:spLocks noChangeArrowheads="1"/>
          </p:cNvSpPr>
          <p:nvPr/>
        </p:nvSpPr>
        <p:spPr bwMode="auto">
          <a:xfrm>
            <a:off x="1809750" y="1643064"/>
            <a:ext cx="7696200" cy="4999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None/>
            </a:pPr>
            <a:r>
              <a:rPr lang="en-US" altLang="sr-Latn-RS" sz="2000" b="1">
                <a:solidFill>
                  <a:srgbClr val="FF0000"/>
                </a:solidFill>
                <a:latin typeface="Arial" panose="020B0604020202020204" pitchFamily="34" charset="0"/>
              </a:rPr>
              <a:t>Б. Вода</a:t>
            </a:r>
            <a:r>
              <a:rPr lang="sr-Cyrl-CS" altLang="sr-Latn-RS" sz="2000" b="1">
                <a:solidFill>
                  <a:srgbClr val="FF0000"/>
                </a:solidFill>
                <a:latin typeface="Arial" panose="020B0604020202020204" pitchFamily="34" charset="0"/>
              </a:rPr>
              <a:t/>
            </a:r>
            <a:br>
              <a:rPr lang="sr-Cyrl-CS" altLang="sr-Latn-RS" sz="2000" b="1">
                <a:solidFill>
                  <a:srgbClr val="FF0000"/>
                </a:solidFill>
                <a:latin typeface="Arial" panose="020B0604020202020204" pitchFamily="34" charset="0"/>
              </a:rPr>
            </a:br>
            <a:endParaRPr lang="en-US" altLang="sr-Latn-RS" sz="2000" b="1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eaLnBrk="1" hangingPunct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None/>
            </a:pPr>
            <a:r>
              <a:rPr lang="en-US" altLang="sr-Latn-RS" sz="2000">
                <a:solidFill>
                  <a:srgbClr val="FF0000"/>
                </a:solidFill>
                <a:latin typeface="Arial" panose="020B0604020202020204" pitchFamily="34" charset="0"/>
              </a:rPr>
              <a:t>Узроци настанка хидричних епидемија:</a:t>
            </a:r>
            <a:r>
              <a:rPr lang="sr-Cyrl-CS" altLang="sr-Latn-RS" sz="2000">
                <a:solidFill>
                  <a:srgbClr val="FFFF00"/>
                </a:solidFill>
                <a:latin typeface="Arial" panose="020B0604020202020204" pitchFamily="34" charset="0"/>
              </a:rPr>
              <a:t/>
            </a:r>
            <a:br>
              <a:rPr lang="sr-Cyrl-CS" altLang="sr-Latn-RS" sz="2000">
                <a:solidFill>
                  <a:srgbClr val="FFFF00"/>
                </a:solidFill>
                <a:latin typeface="Arial" panose="020B0604020202020204" pitchFamily="34" charset="0"/>
              </a:rPr>
            </a:br>
            <a:endParaRPr lang="en-US" altLang="sr-Latn-RS" sz="2000">
              <a:solidFill>
                <a:srgbClr val="FFFF00"/>
              </a:solidFill>
              <a:latin typeface="Arial" panose="020B0604020202020204" pitchFamily="34" charset="0"/>
            </a:endParaRPr>
          </a:p>
          <a:p>
            <a:pPr eaLnBrk="1" hangingPunct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К</a:t>
            </a:r>
            <a:r>
              <a:rPr lang="en-US" altLang="sr-Latn-RS" sz="2000">
                <a:latin typeface="Arial" panose="020B0604020202020204" pitchFamily="34" charset="0"/>
              </a:rPr>
              <a:t>онтаминација сабирних површина и сливање загађених површинских вода у извориште</a:t>
            </a:r>
            <a:r>
              <a:rPr lang="sr-Cyrl-CS" altLang="sr-Latn-RS" sz="2000">
                <a:latin typeface="Arial" panose="020B0604020202020204" pitchFamily="34" charset="0"/>
              </a:rPr>
              <a:t>,</a:t>
            </a:r>
            <a:endParaRPr lang="en-US" altLang="sr-Latn-RS" sz="2000">
              <a:latin typeface="Arial" panose="020B0604020202020204" pitchFamily="34" charset="0"/>
            </a:endParaRPr>
          </a:p>
          <a:p>
            <a:pPr eaLnBrk="1" hangingPunct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П</a:t>
            </a:r>
            <a:r>
              <a:rPr lang="en-US" altLang="sr-Latn-RS" sz="2000">
                <a:latin typeface="Arial" panose="020B0604020202020204" pitchFamily="34" charset="0"/>
              </a:rPr>
              <a:t>остављање црпне пумпе низводно од места где се у реку излива канализација</a:t>
            </a:r>
            <a:r>
              <a:rPr lang="sr-Cyrl-CS" altLang="sr-Latn-RS" sz="2000">
                <a:latin typeface="Arial" panose="020B0604020202020204" pitchFamily="34" charset="0"/>
              </a:rPr>
              <a:t>,</a:t>
            </a:r>
            <a:endParaRPr lang="en-US" altLang="sr-Latn-RS" sz="2000">
              <a:latin typeface="Arial" panose="020B0604020202020204" pitchFamily="34" charset="0"/>
            </a:endParaRPr>
          </a:p>
          <a:p>
            <a:pPr eaLnBrk="1" hangingPunct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П</a:t>
            </a:r>
            <a:r>
              <a:rPr lang="en-US" altLang="sr-Latn-RS" sz="2000">
                <a:latin typeface="Arial" panose="020B0604020202020204" pitchFamily="34" charset="0"/>
              </a:rPr>
              <a:t>родор садржаја канализационих цеви у каптажу водовода</a:t>
            </a:r>
            <a:r>
              <a:rPr lang="sr-Cyrl-CS" altLang="sr-Latn-RS" sz="2000">
                <a:latin typeface="Arial" panose="020B0604020202020204" pitchFamily="34" charset="0"/>
              </a:rPr>
              <a:t>,</a:t>
            </a:r>
            <a:endParaRPr lang="en-US" altLang="sr-Latn-RS" sz="2000">
              <a:latin typeface="Arial" panose="020B0604020202020204" pitchFamily="34" charset="0"/>
            </a:endParaRPr>
          </a:p>
          <a:p>
            <a:pPr eaLnBrk="1" hangingPunct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В</a:t>
            </a:r>
            <a:r>
              <a:rPr lang="en-US" altLang="sr-Latn-RS" sz="2000">
                <a:latin typeface="Arial" panose="020B0604020202020204" pitchFamily="34" charset="0"/>
              </a:rPr>
              <a:t>ишечасовни прекиди у раду водовода, следствено стварање негативног притиска у водоводским цевима и усисавање околних загађених вода у водоводску мрежу</a:t>
            </a:r>
            <a:r>
              <a:rPr lang="sr-Cyrl-CS" altLang="sr-Latn-RS" sz="2000">
                <a:latin typeface="Arial" panose="020B0604020202020204" pitchFamily="34" charset="0"/>
              </a:rPr>
              <a:t>,</a:t>
            </a:r>
            <a:endParaRPr lang="en-US" altLang="sr-Latn-RS" sz="2000">
              <a:latin typeface="Arial" panose="020B0604020202020204" pitchFamily="34" charset="0"/>
            </a:endParaRPr>
          </a:p>
          <a:p>
            <a:pPr eaLnBrk="1" hangingPunct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Н</a:t>
            </a:r>
            <a:r>
              <a:rPr lang="en-US" altLang="sr-Latn-RS" sz="2000">
                <a:latin typeface="Arial" panose="020B0604020202020204" pitchFamily="34" charset="0"/>
              </a:rPr>
              <a:t>епрописно спроведена дезинфекција и сл.</a:t>
            </a:r>
          </a:p>
        </p:txBody>
      </p:sp>
    </p:spTree>
    <p:extLst>
      <p:ext uri="{BB962C8B-B14F-4D97-AF65-F5344CB8AC3E}">
        <p14:creationId xmlns:p14="http://schemas.microsoft.com/office/powerpoint/2010/main" val="3387689170"/>
      </p:ext>
    </p:extLst>
  </p:cSld>
  <p:clrMapOvr>
    <a:masterClrMapping/>
  </p:clrMapOvr>
  <p:transition spd="slow" advTm="17635">
    <p:cover/>
  </p:transition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Text Box 2"/>
          <p:cNvSpPr txBox="1">
            <a:spLocks noChangeArrowheads="1"/>
          </p:cNvSpPr>
          <p:nvPr/>
        </p:nvSpPr>
        <p:spPr bwMode="auto">
          <a:xfrm>
            <a:off x="2667000" y="1219200"/>
            <a:ext cx="7162800" cy="417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None/>
            </a:pPr>
            <a:r>
              <a:rPr lang="en-US" altLang="sr-Latn-RS" sz="2000">
                <a:solidFill>
                  <a:srgbClr val="FF0000"/>
                </a:solidFill>
                <a:latin typeface="Arial" panose="020B0604020202020204" pitchFamily="34" charset="0"/>
              </a:rPr>
              <a:t>Карактеристике хидричних епидемија:</a:t>
            </a:r>
            <a:r>
              <a:rPr lang="sr-Cyrl-CS" altLang="sr-Latn-RS" sz="2000">
                <a:solidFill>
                  <a:srgbClr val="FFFF00"/>
                </a:solidFill>
                <a:latin typeface="Arial" panose="020B0604020202020204" pitchFamily="34" charset="0"/>
              </a:rPr>
              <a:t/>
            </a:r>
            <a:br>
              <a:rPr lang="sr-Cyrl-CS" altLang="sr-Latn-RS" sz="2000">
                <a:solidFill>
                  <a:srgbClr val="FFFF00"/>
                </a:solidFill>
                <a:latin typeface="Arial" panose="020B0604020202020204" pitchFamily="34" charset="0"/>
              </a:rPr>
            </a:br>
            <a:endParaRPr lang="en-US" altLang="sr-Latn-RS" sz="2000">
              <a:solidFill>
                <a:srgbClr val="FFFF00"/>
              </a:solidFill>
              <a:latin typeface="Arial" panose="020B0604020202020204" pitchFamily="34" charset="0"/>
            </a:endParaRPr>
          </a:p>
          <a:p>
            <a:pPr eaLnBrk="1" hangingPunct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Е</a:t>
            </a:r>
            <a:r>
              <a:rPr lang="en-US" altLang="sr-Latn-RS" sz="2000">
                <a:latin typeface="Arial" panose="020B0604020202020204" pitchFamily="34" charset="0"/>
              </a:rPr>
              <a:t>ксплозивност</a:t>
            </a:r>
            <a:r>
              <a:rPr lang="sr-Cyrl-CS" altLang="sr-Latn-RS" sz="2000">
                <a:latin typeface="Arial" panose="020B0604020202020204" pitchFamily="34" charset="0"/>
              </a:rPr>
              <a:t>,</a:t>
            </a:r>
            <a:endParaRPr lang="en-US" altLang="sr-Latn-RS" sz="2000">
              <a:latin typeface="Arial" panose="020B0604020202020204" pitchFamily="34" charset="0"/>
            </a:endParaRPr>
          </a:p>
          <a:p>
            <a:pPr eaLnBrk="1" hangingPunct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Т</a:t>
            </a:r>
            <a:r>
              <a:rPr lang="en-US" altLang="sr-Latn-RS" sz="2000">
                <a:latin typeface="Arial" panose="020B0604020202020204" pitchFamily="34" charset="0"/>
              </a:rPr>
              <a:t>рајање зависи од дужине загађења воде</a:t>
            </a:r>
            <a:r>
              <a:rPr lang="sr-Cyrl-CS" altLang="sr-Latn-RS" sz="2000">
                <a:latin typeface="Arial" panose="020B0604020202020204" pitchFamily="34" charset="0"/>
              </a:rPr>
              <a:t>,</a:t>
            </a:r>
            <a:endParaRPr lang="en-US" altLang="sr-Latn-RS" sz="2000">
              <a:latin typeface="Arial" panose="020B0604020202020204" pitchFamily="34" charset="0"/>
            </a:endParaRPr>
          </a:p>
          <a:p>
            <a:pPr eaLnBrk="1" hangingPunct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О</a:t>
            </a:r>
            <a:r>
              <a:rPr lang="en-US" altLang="sr-Latn-RS" sz="2000">
                <a:latin typeface="Arial" panose="020B0604020202020204" pitchFamily="34" charset="0"/>
              </a:rPr>
              <a:t>дсуство сезонских варијација</a:t>
            </a:r>
            <a:r>
              <a:rPr lang="sr-Cyrl-CS" altLang="sr-Latn-RS" sz="2000">
                <a:latin typeface="Arial" panose="020B0604020202020204" pitchFamily="34" charset="0"/>
              </a:rPr>
              <a:t>,</a:t>
            </a:r>
            <a:endParaRPr lang="en-US" altLang="sr-Latn-RS" sz="2000">
              <a:latin typeface="Arial" panose="020B0604020202020204" pitchFamily="34" charset="0"/>
            </a:endParaRPr>
          </a:p>
          <a:p>
            <a:pPr eaLnBrk="1" hangingPunct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П</a:t>
            </a:r>
            <a:r>
              <a:rPr lang="en-US" altLang="sr-Latn-RS" sz="2000">
                <a:latin typeface="Arial" panose="020B0604020202020204" pitchFamily="34" charset="0"/>
              </a:rPr>
              <a:t>родужена инкубација</a:t>
            </a:r>
            <a:r>
              <a:rPr lang="sr-Cyrl-CS" altLang="sr-Latn-RS" sz="2000">
                <a:latin typeface="Arial" panose="020B0604020202020204" pitchFamily="34" charset="0"/>
              </a:rPr>
              <a:t>,</a:t>
            </a:r>
            <a:endParaRPr lang="en-US" altLang="sr-Latn-RS" sz="2000">
              <a:latin typeface="Arial" panose="020B0604020202020204" pitchFamily="34" charset="0"/>
            </a:endParaRPr>
          </a:p>
          <a:p>
            <a:pPr eaLnBrk="1" hangingPunct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П</a:t>
            </a:r>
            <a:r>
              <a:rPr lang="en-US" altLang="sr-Latn-RS" sz="2000">
                <a:latin typeface="Arial" panose="020B0604020202020204" pitchFamily="34" charset="0"/>
              </a:rPr>
              <a:t>ромена органолептичких својстава воде</a:t>
            </a:r>
            <a:r>
              <a:rPr lang="sr-Cyrl-CS" altLang="sr-Latn-RS" sz="2000">
                <a:latin typeface="Arial" panose="020B0604020202020204" pitchFamily="34" charset="0"/>
              </a:rPr>
              <a:t>,</a:t>
            </a:r>
            <a:endParaRPr lang="en-US" altLang="sr-Latn-RS" sz="2000">
              <a:latin typeface="Arial" panose="020B0604020202020204" pitchFamily="34" charset="0"/>
            </a:endParaRPr>
          </a:p>
          <a:p>
            <a:pPr eaLnBrk="1" hangingPunct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П</a:t>
            </a:r>
            <a:r>
              <a:rPr lang="en-US" altLang="sr-Latn-RS" sz="2000">
                <a:latin typeface="Arial" panose="020B0604020202020204" pitchFamily="34" charset="0"/>
              </a:rPr>
              <a:t>рисуство индикатора фекалног загађења у води</a:t>
            </a:r>
            <a:r>
              <a:rPr lang="sr-Cyrl-CS" altLang="sr-Latn-RS" sz="2000">
                <a:latin typeface="Arial" panose="020B0604020202020204" pitchFamily="34" charset="0"/>
              </a:rPr>
              <a:t>,</a:t>
            </a:r>
            <a:endParaRPr lang="en-US" altLang="sr-Latn-RS" sz="2000">
              <a:latin typeface="Arial" panose="020B0604020202020204" pitchFamily="34" charset="0"/>
            </a:endParaRPr>
          </a:p>
          <a:p>
            <a:pPr eaLnBrk="1" hangingPunct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П</a:t>
            </a:r>
            <a:r>
              <a:rPr lang="en-US" altLang="sr-Latn-RS" sz="2000">
                <a:latin typeface="Arial" panose="020B0604020202020204" pitchFamily="34" charset="0"/>
              </a:rPr>
              <a:t>олитипија</a:t>
            </a:r>
            <a:r>
              <a:rPr lang="sr-Cyrl-CS" altLang="sr-Latn-RS" sz="2000">
                <a:latin typeface="Arial" panose="020B0604020202020204" pitchFamily="34" charset="0"/>
              </a:rPr>
              <a:t>,</a:t>
            </a:r>
            <a:endParaRPr lang="en-US" altLang="sr-Latn-RS" sz="2000">
              <a:latin typeface="Arial" panose="020B0604020202020204" pitchFamily="34" charset="0"/>
            </a:endParaRPr>
          </a:p>
          <a:p>
            <a:pPr eaLnBrk="1" hangingPunct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„</a:t>
            </a:r>
            <a:r>
              <a:rPr lang="sr-Cyrl-CS" altLang="sr-Latn-RS" sz="2000">
                <a:latin typeface="Arial" panose="020B0604020202020204" pitchFamily="34" charset="0"/>
              </a:rPr>
              <a:t>К</a:t>
            </a:r>
            <a:r>
              <a:rPr lang="en-US" altLang="sr-Latn-RS" sz="2000">
                <a:latin typeface="Arial" panose="020B0604020202020204" pitchFamily="34" charset="0"/>
              </a:rPr>
              <a:t>онтактни реп“</a:t>
            </a:r>
            <a:r>
              <a:rPr lang="sr-Cyrl-CS" altLang="sr-Latn-RS" sz="2000">
                <a:latin typeface="Arial" panose="020B0604020202020204" pitchFamily="34" charset="0"/>
              </a:rPr>
              <a:t>.</a:t>
            </a:r>
            <a:endParaRPr lang="en-US" altLang="sr-Latn-RS" sz="20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2370394"/>
      </p:ext>
    </p:extLst>
  </p:cSld>
  <p:clrMapOvr>
    <a:masterClrMapping/>
  </p:clrMapOvr>
  <p:transition spd="slow" advTm="27242">
    <p:cover/>
  </p:transition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Text Box 2"/>
          <p:cNvSpPr txBox="1">
            <a:spLocks noChangeArrowheads="1"/>
          </p:cNvSpPr>
          <p:nvPr/>
        </p:nvSpPr>
        <p:spPr bwMode="auto">
          <a:xfrm>
            <a:off x="2590800" y="1295401"/>
            <a:ext cx="7772400" cy="390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800100" indent="-34290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None/>
            </a:pPr>
            <a:r>
              <a:rPr lang="en-US" altLang="sr-Latn-RS" sz="2000" b="1">
                <a:solidFill>
                  <a:srgbClr val="FF0000"/>
                </a:solidFill>
                <a:latin typeface="Arial" panose="020B0604020202020204" pitchFamily="34" charset="0"/>
              </a:rPr>
              <a:t>В. Храна</a:t>
            </a:r>
            <a:r>
              <a:rPr lang="sr-Cyrl-CS" altLang="sr-Latn-RS" sz="2000" b="1">
                <a:solidFill>
                  <a:srgbClr val="FF0000"/>
                </a:solidFill>
                <a:latin typeface="Arial" panose="020B0604020202020204" pitchFamily="34" charset="0"/>
              </a:rPr>
              <a:t/>
            </a:r>
            <a:br>
              <a:rPr lang="sr-Cyrl-CS" altLang="sr-Latn-RS" sz="2000" b="1">
                <a:solidFill>
                  <a:srgbClr val="FF0000"/>
                </a:solidFill>
                <a:latin typeface="Arial" panose="020B0604020202020204" pitchFamily="34" charset="0"/>
              </a:rPr>
            </a:br>
            <a:endParaRPr lang="en-US" altLang="sr-Latn-RS" sz="2000" b="1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eaLnBrk="1" hangingPunct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None/>
            </a:pPr>
            <a:r>
              <a:rPr lang="en-US" altLang="sr-Latn-RS" sz="2000">
                <a:solidFill>
                  <a:srgbClr val="FF0000"/>
                </a:solidFill>
                <a:latin typeface="Arial" panose="020B0604020202020204" pitchFamily="34" charset="0"/>
              </a:rPr>
              <a:t>Узроци настанка алиментарних епидемија</a:t>
            </a:r>
            <a:r>
              <a:rPr lang="en-US" altLang="sr-Latn-RS" sz="2000">
                <a:solidFill>
                  <a:srgbClr val="FFFF00"/>
                </a:solidFill>
                <a:latin typeface="Arial" panose="020B0604020202020204" pitchFamily="34" charset="0"/>
              </a:rPr>
              <a:t>:</a:t>
            </a:r>
            <a:r>
              <a:rPr lang="sr-Cyrl-CS" altLang="sr-Latn-RS" sz="2000">
                <a:solidFill>
                  <a:srgbClr val="FFFF00"/>
                </a:solidFill>
                <a:latin typeface="Arial" panose="020B0604020202020204" pitchFamily="34" charset="0"/>
              </a:rPr>
              <a:t/>
            </a:r>
            <a:br>
              <a:rPr lang="sr-Cyrl-CS" altLang="sr-Latn-RS" sz="2000">
                <a:solidFill>
                  <a:srgbClr val="FFFF00"/>
                </a:solidFill>
                <a:latin typeface="Arial" panose="020B0604020202020204" pitchFamily="34" charset="0"/>
              </a:rPr>
            </a:br>
            <a:endParaRPr lang="en-US" altLang="sr-Latn-RS" sz="2000">
              <a:solidFill>
                <a:srgbClr val="FFFF00"/>
              </a:solidFill>
              <a:latin typeface="Arial" panose="020B0604020202020204" pitchFamily="34" charset="0"/>
            </a:endParaRPr>
          </a:p>
          <a:p>
            <a:pPr lvl="1" eaLnBrk="1" hangingPunct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П</a:t>
            </a:r>
            <a:r>
              <a:rPr lang="en-US" altLang="sr-Latn-RS" sz="2000">
                <a:latin typeface="Arial" panose="020B0604020202020204" pitchFamily="34" charset="0"/>
              </a:rPr>
              <a:t>ринудно клање болесних животиња и продаја меса</a:t>
            </a:r>
            <a:r>
              <a:rPr lang="sr-Cyrl-CS" altLang="sr-Latn-RS" sz="2000">
                <a:latin typeface="Arial" panose="020B0604020202020204" pitchFamily="34" charset="0"/>
              </a:rPr>
              <a:t>,</a:t>
            </a:r>
            <a:endParaRPr lang="en-US" altLang="sr-Latn-RS" sz="2000">
              <a:latin typeface="Arial" panose="020B0604020202020204" pitchFamily="34" charset="0"/>
            </a:endParaRPr>
          </a:p>
          <a:p>
            <a:pPr lvl="1" eaLnBrk="1" hangingPunct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Н</a:t>
            </a:r>
            <a:r>
              <a:rPr lang="en-US" altLang="sr-Latn-RS" sz="2000">
                <a:latin typeface="Arial" panose="020B0604020202020204" pitchFamily="34" charset="0"/>
              </a:rPr>
              <a:t>едовољна термичка обрада меса које је контаминирано</a:t>
            </a:r>
            <a:r>
              <a:rPr lang="sr-Cyrl-CS" altLang="sr-Latn-RS" sz="2000">
                <a:latin typeface="Arial" panose="020B0604020202020204" pitchFamily="34" charset="0"/>
              </a:rPr>
              <a:t>,</a:t>
            </a:r>
            <a:endParaRPr lang="en-US" altLang="sr-Latn-RS" sz="2000">
              <a:latin typeface="Arial" panose="020B0604020202020204" pitchFamily="34" charset="0"/>
            </a:endParaRPr>
          </a:p>
          <a:p>
            <a:pPr lvl="1" eaLnBrk="1" hangingPunct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Н</a:t>
            </a:r>
            <a:r>
              <a:rPr lang="en-US" altLang="sr-Latn-RS" sz="2000">
                <a:latin typeface="Arial" panose="020B0604020202020204" pitchFamily="34" charset="0"/>
              </a:rPr>
              <a:t>еадекватно чување готове хране</a:t>
            </a:r>
            <a:r>
              <a:rPr lang="sr-Cyrl-CS" altLang="sr-Latn-RS" sz="2000">
                <a:latin typeface="Arial" panose="020B0604020202020204" pitchFamily="34" charset="0"/>
              </a:rPr>
              <a:t>,</a:t>
            </a:r>
            <a:endParaRPr lang="en-US" altLang="sr-Latn-RS" sz="2000">
              <a:latin typeface="Arial" panose="020B0604020202020204" pitchFamily="34" charset="0"/>
            </a:endParaRPr>
          </a:p>
          <a:p>
            <a:pPr lvl="1" eaLnBrk="1" hangingPunct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У</a:t>
            </a:r>
            <a:r>
              <a:rPr lang="en-US" altLang="sr-Latn-RS" sz="2000">
                <a:latin typeface="Arial" panose="020B0604020202020204" pitchFamily="34" charset="0"/>
              </a:rPr>
              <a:t>чествовање болесника и клицоноша у производњи, преради и дистрибуцији хране</a:t>
            </a:r>
            <a:r>
              <a:rPr lang="sr-Cyrl-CS" altLang="sr-Latn-RS" sz="2000">
                <a:latin typeface="Arial" panose="020B0604020202020204" pitchFamily="34" charset="0"/>
              </a:rPr>
              <a:t>.</a:t>
            </a:r>
            <a:endParaRPr lang="en-US" altLang="sr-Latn-RS" sz="20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210068"/>
      </p:ext>
    </p:extLst>
  </p:cSld>
  <p:clrMapOvr>
    <a:masterClrMapping/>
  </p:clrMapOvr>
  <p:transition spd="slow" advTm="23468">
    <p:cover/>
  </p:transition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Text Box 2"/>
          <p:cNvSpPr txBox="1">
            <a:spLocks noChangeArrowheads="1"/>
          </p:cNvSpPr>
          <p:nvPr/>
        </p:nvSpPr>
        <p:spPr bwMode="auto">
          <a:xfrm>
            <a:off x="2514600" y="1219200"/>
            <a:ext cx="7315200" cy="384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800100" indent="-34290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None/>
            </a:pPr>
            <a:r>
              <a:rPr lang="en-US" altLang="sr-Latn-RS" sz="2000">
                <a:solidFill>
                  <a:srgbClr val="FF0000"/>
                </a:solidFill>
                <a:latin typeface="Arial" panose="020B0604020202020204" pitchFamily="34" charset="0"/>
              </a:rPr>
              <a:t>Карактеристике алиментарних епидемија:</a:t>
            </a:r>
            <a:endParaRPr lang="sr-Cyrl-CS" altLang="sr-Latn-RS" sz="200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eaLnBrk="1" hangingPunct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None/>
            </a:pPr>
            <a:endParaRPr lang="en-US" altLang="sr-Latn-RS" sz="2000">
              <a:solidFill>
                <a:srgbClr val="FFFF00"/>
              </a:solidFill>
              <a:latin typeface="Arial" panose="020B0604020202020204" pitchFamily="34" charset="0"/>
            </a:endParaRPr>
          </a:p>
          <a:p>
            <a:pPr lvl="1" eaLnBrk="1" hangingPunct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Е</a:t>
            </a:r>
            <a:r>
              <a:rPr lang="en-US" altLang="sr-Latn-RS" sz="2000">
                <a:latin typeface="Arial" panose="020B0604020202020204" pitchFamily="34" charset="0"/>
              </a:rPr>
              <a:t>ксплозивност</a:t>
            </a:r>
            <a:r>
              <a:rPr lang="sr-Cyrl-CS" altLang="sr-Latn-RS" sz="2000">
                <a:latin typeface="Arial" panose="020B0604020202020204" pitchFamily="34" charset="0"/>
              </a:rPr>
              <a:t>,</a:t>
            </a:r>
            <a:endParaRPr lang="en-US" altLang="sr-Latn-RS" sz="2000">
              <a:latin typeface="Arial" panose="020B0604020202020204" pitchFamily="34" charset="0"/>
            </a:endParaRPr>
          </a:p>
          <a:p>
            <a:pPr lvl="1" eaLnBrk="1" hangingPunct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В</a:t>
            </a:r>
            <a:r>
              <a:rPr lang="en-US" altLang="sr-Latn-RS" sz="2000">
                <a:latin typeface="Arial" panose="020B0604020202020204" pitchFamily="34" charset="0"/>
              </a:rPr>
              <a:t>исок морбидитет</a:t>
            </a:r>
            <a:r>
              <a:rPr lang="sr-Cyrl-CS" altLang="sr-Latn-RS" sz="2000">
                <a:latin typeface="Arial" panose="020B0604020202020204" pitchFamily="34" charset="0"/>
              </a:rPr>
              <a:t>,</a:t>
            </a:r>
            <a:endParaRPr lang="en-US" altLang="sr-Latn-RS" sz="2000">
              <a:latin typeface="Arial" panose="020B0604020202020204" pitchFamily="34" charset="0"/>
            </a:endParaRPr>
          </a:p>
          <a:p>
            <a:pPr lvl="1" eaLnBrk="1" hangingPunct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К</a:t>
            </a:r>
            <a:r>
              <a:rPr lang="en-US" altLang="sr-Latn-RS" sz="2000">
                <a:latin typeface="Arial" panose="020B0604020202020204" pitchFamily="34" charset="0"/>
              </a:rPr>
              <a:t>ратко трајање епидемије</a:t>
            </a:r>
            <a:r>
              <a:rPr lang="sr-Cyrl-CS" altLang="sr-Latn-RS" sz="2000">
                <a:latin typeface="Arial" panose="020B0604020202020204" pitchFamily="34" charset="0"/>
              </a:rPr>
              <a:t>,</a:t>
            </a:r>
            <a:endParaRPr lang="en-US" altLang="sr-Latn-RS" sz="2000">
              <a:latin typeface="Arial" panose="020B0604020202020204" pitchFamily="34" charset="0"/>
            </a:endParaRPr>
          </a:p>
          <a:p>
            <a:pPr lvl="1" eaLnBrk="1" hangingPunct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С</a:t>
            </a:r>
            <a:r>
              <a:rPr lang="en-US" altLang="sr-Latn-RS" sz="2000">
                <a:latin typeface="Arial" panose="020B0604020202020204" pitchFamily="34" charset="0"/>
              </a:rPr>
              <a:t>краћена инкубација</a:t>
            </a:r>
            <a:r>
              <a:rPr lang="sr-Cyrl-CS" altLang="sr-Latn-RS" sz="2000">
                <a:latin typeface="Arial" panose="020B0604020202020204" pitchFamily="34" charset="0"/>
              </a:rPr>
              <a:t>,</a:t>
            </a:r>
            <a:endParaRPr lang="en-US" altLang="sr-Latn-RS" sz="2000">
              <a:latin typeface="Arial" panose="020B0604020202020204" pitchFamily="34" charset="0"/>
            </a:endParaRPr>
          </a:p>
          <a:p>
            <a:pPr lvl="1" eaLnBrk="1" hangingPunct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С</a:t>
            </a:r>
            <a:r>
              <a:rPr lang="en-US" altLang="sr-Latn-RS" sz="2000">
                <a:latin typeface="Arial" panose="020B0604020202020204" pitchFamily="34" charset="0"/>
              </a:rPr>
              <a:t>езонски карактер</a:t>
            </a:r>
            <a:r>
              <a:rPr lang="sr-Cyrl-CS" altLang="sr-Latn-RS" sz="2000">
                <a:latin typeface="Arial" panose="020B0604020202020204" pitchFamily="34" charset="0"/>
              </a:rPr>
              <a:t>,</a:t>
            </a:r>
            <a:endParaRPr lang="en-US" altLang="sr-Latn-RS" sz="2000">
              <a:latin typeface="Arial" panose="020B0604020202020204" pitchFamily="34" charset="0"/>
            </a:endParaRPr>
          </a:p>
          <a:p>
            <a:pPr lvl="1" eaLnBrk="1" hangingPunct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М</a:t>
            </a:r>
            <a:r>
              <a:rPr lang="en-US" altLang="sr-Latn-RS" sz="2000">
                <a:latin typeface="Arial" panose="020B0604020202020204" pitchFamily="34" charset="0"/>
              </a:rPr>
              <a:t>онотипија</a:t>
            </a:r>
            <a:r>
              <a:rPr lang="sr-Cyrl-CS" altLang="sr-Latn-RS" sz="2000">
                <a:latin typeface="Arial" panose="020B0604020202020204" pitchFamily="34" charset="0"/>
              </a:rPr>
              <a:t>,</a:t>
            </a:r>
            <a:endParaRPr lang="en-US" altLang="sr-Latn-RS" sz="2000">
              <a:latin typeface="Arial" panose="020B0604020202020204" pitchFamily="34" charset="0"/>
            </a:endParaRPr>
          </a:p>
          <a:p>
            <a:pPr lvl="1" eaLnBrk="1" hangingPunct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„</a:t>
            </a:r>
            <a:r>
              <a:rPr lang="sr-Cyrl-CS" altLang="sr-Latn-RS" sz="2000">
                <a:latin typeface="Arial" panose="020B0604020202020204" pitchFamily="34" charset="0"/>
              </a:rPr>
              <a:t>К</a:t>
            </a:r>
            <a:r>
              <a:rPr lang="en-US" altLang="sr-Latn-RS" sz="2000">
                <a:latin typeface="Arial" panose="020B0604020202020204" pitchFamily="34" charset="0"/>
              </a:rPr>
              <a:t>онтактни реп“</a:t>
            </a:r>
            <a:r>
              <a:rPr lang="sr-Cyrl-CS" altLang="sr-Latn-RS" sz="2000">
                <a:latin typeface="Arial" panose="020B0604020202020204" pitchFamily="34" charset="0"/>
              </a:rPr>
              <a:t>.</a:t>
            </a:r>
            <a:endParaRPr lang="en-US" altLang="sr-Latn-RS" sz="20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1313077"/>
      </p:ext>
    </p:extLst>
  </p:cSld>
  <p:clrMapOvr>
    <a:masterClrMapping/>
  </p:clrMapOvr>
  <p:transition spd="slow" advTm="16209">
    <p:cover/>
  </p:transition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Text Box 2"/>
          <p:cNvSpPr txBox="1">
            <a:spLocks noChangeArrowheads="1"/>
          </p:cNvSpPr>
          <p:nvPr/>
        </p:nvSpPr>
        <p:spPr bwMode="auto">
          <a:xfrm>
            <a:off x="2667000" y="1219201"/>
            <a:ext cx="7467600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sr-Latn-RS" sz="2000" b="1">
                <a:solidFill>
                  <a:srgbClr val="FF0000"/>
                </a:solidFill>
                <a:latin typeface="Arial" panose="020B0604020202020204" pitchFamily="34" charset="0"/>
              </a:rPr>
              <a:t>Г. Ваздух</a:t>
            </a:r>
            <a:r>
              <a:rPr lang="sr-Cyrl-CS" altLang="sr-Latn-RS" sz="2000" b="1">
                <a:solidFill>
                  <a:srgbClr val="FF0000"/>
                </a:solidFill>
                <a:latin typeface="Arial" panose="020B0604020202020204" pitchFamily="34" charset="0"/>
              </a:rPr>
              <a:t/>
            </a:r>
            <a:br>
              <a:rPr lang="sr-Cyrl-CS" altLang="sr-Latn-RS" sz="2000" b="1">
                <a:solidFill>
                  <a:srgbClr val="FF0000"/>
                </a:solidFill>
                <a:latin typeface="Arial" panose="020B0604020202020204" pitchFamily="34" charset="0"/>
              </a:rPr>
            </a:br>
            <a:endParaRPr lang="en-US" altLang="sr-Latn-RS" sz="2000" b="1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sr-Latn-RS" sz="2000">
                <a:solidFill>
                  <a:srgbClr val="FF0000"/>
                </a:solidFill>
                <a:latin typeface="Arial" panose="020B0604020202020204" pitchFamily="34" charset="0"/>
              </a:rPr>
              <a:t>Карактеристике капљичних епидемија:</a:t>
            </a:r>
            <a:r>
              <a:rPr lang="sr-Cyrl-CS" altLang="sr-Latn-RS" sz="2000">
                <a:solidFill>
                  <a:srgbClr val="FFFF00"/>
                </a:solidFill>
                <a:latin typeface="Arial" panose="020B0604020202020204" pitchFamily="34" charset="0"/>
              </a:rPr>
              <a:t/>
            </a:r>
            <a:br>
              <a:rPr lang="sr-Cyrl-CS" altLang="sr-Latn-RS" sz="2000">
                <a:solidFill>
                  <a:srgbClr val="FFFF00"/>
                </a:solidFill>
                <a:latin typeface="Arial" panose="020B0604020202020204" pitchFamily="34" charset="0"/>
              </a:rPr>
            </a:br>
            <a:endParaRPr lang="en-US" altLang="sr-Latn-RS" sz="2000">
              <a:solidFill>
                <a:srgbClr val="FFFF00"/>
              </a:solidFill>
              <a:latin typeface="Arial" panose="020B0604020202020204" pitchFamily="34" charset="0"/>
            </a:endParaRPr>
          </a:p>
          <a:p>
            <a:pPr lvl="1" eaLnBrk="1" hangingPunct="1">
              <a:lnSpc>
                <a:spcPct val="120000"/>
              </a:lnSpc>
              <a:spcBef>
                <a:spcPct val="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Е</a:t>
            </a:r>
            <a:r>
              <a:rPr lang="en-US" altLang="sr-Latn-RS" sz="2000">
                <a:latin typeface="Arial" panose="020B0604020202020204" pitchFamily="34" charset="0"/>
              </a:rPr>
              <a:t>ксплозивност</a:t>
            </a:r>
            <a:r>
              <a:rPr lang="sr-Cyrl-CS" altLang="sr-Latn-RS" sz="2000">
                <a:latin typeface="Arial" panose="020B0604020202020204" pitchFamily="34" charset="0"/>
              </a:rPr>
              <a:t>,</a:t>
            </a:r>
            <a:endParaRPr lang="en-US" altLang="sr-Latn-RS" sz="2000">
              <a:latin typeface="Arial" panose="020B0604020202020204" pitchFamily="34" charset="0"/>
            </a:endParaRPr>
          </a:p>
          <a:p>
            <a:pPr lvl="1" eaLnBrk="1" hangingPunct="1">
              <a:lnSpc>
                <a:spcPct val="120000"/>
              </a:lnSpc>
              <a:spcBef>
                <a:spcPct val="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М</a:t>
            </a:r>
            <a:r>
              <a:rPr lang="en-US" altLang="sr-Latn-RS" sz="2000">
                <a:latin typeface="Arial" panose="020B0604020202020204" pitchFamily="34" charset="0"/>
              </a:rPr>
              <a:t>асовност</a:t>
            </a:r>
            <a:r>
              <a:rPr lang="sr-Cyrl-CS" altLang="sr-Latn-RS" sz="2000">
                <a:latin typeface="Arial" panose="020B0604020202020204" pitchFamily="34" charset="0"/>
              </a:rPr>
              <a:t>,</a:t>
            </a:r>
            <a:endParaRPr lang="en-US" altLang="sr-Latn-RS" sz="2000">
              <a:latin typeface="Arial" panose="020B0604020202020204" pitchFamily="34" charset="0"/>
            </a:endParaRPr>
          </a:p>
          <a:p>
            <a:pPr lvl="1" eaLnBrk="1" hangingPunct="1">
              <a:lnSpc>
                <a:spcPct val="120000"/>
              </a:lnSpc>
              <a:spcBef>
                <a:spcPct val="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С</a:t>
            </a:r>
            <a:r>
              <a:rPr lang="en-US" altLang="sr-Latn-RS" sz="2000">
                <a:latin typeface="Arial" panose="020B0604020202020204" pitchFamily="34" charset="0"/>
              </a:rPr>
              <a:t>езонски карактер</a:t>
            </a:r>
            <a:r>
              <a:rPr lang="sr-Cyrl-CS" altLang="sr-Latn-RS" sz="2000">
                <a:latin typeface="Arial" panose="020B0604020202020204" pitchFamily="34" charset="0"/>
              </a:rPr>
              <a:t>.</a:t>
            </a:r>
          </a:p>
          <a:p>
            <a:pPr lvl="1" eaLnBrk="1" hangingPunct="1">
              <a:lnSpc>
                <a:spcPct val="120000"/>
              </a:lnSpc>
              <a:spcBef>
                <a:spcPct val="0"/>
              </a:spcBef>
              <a:buClr>
                <a:srgbClr val="FFFF00"/>
              </a:buClr>
              <a:buSzTx/>
              <a:buFont typeface="Wingdings" panose="05000000000000000000" pitchFamily="2" charset="2"/>
              <a:buNone/>
            </a:pPr>
            <a:endParaRPr lang="en-US" altLang="sr-Latn-RS" sz="2000">
              <a:latin typeface="Arial" panose="020B0604020202020204" pitchFamily="34" charset="0"/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sr-Latn-RS" sz="2000" b="1">
                <a:solidFill>
                  <a:srgbClr val="FF0000"/>
                </a:solidFill>
                <a:latin typeface="Arial" panose="020B0604020202020204" pitchFamily="34" charset="0"/>
              </a:rPr>
              <a:t>Д. Земљиште</a:t>
            </a:r>
            <a:r>
              <a:rPr lang="sr-Cyrl-CS" altLang="sr-Latn-RS" sz="2000" b="1" u="sng">
                <a:solidFill>
                  <a:srgbClr val="FFFF00"/>
                </a:solidFill>
                <a:latin typeface="Arial" panose="020B0604020202020204" pitchFamily="34" charset="0"/>
              </a:rPr>
              <a:t/>
            </a:r>
            <a:br>
              <a:rPr lang="sr-Cyrl-CS" altLang="sr-Latn-RS" sz="2000" b="1" u="sng">
                <a:solidFill>
                  <a:srgbClr val="FFFF00"/>
                </a:solidFill>
                <a:latin typeface="Arial" panose="020B0604020202020204" pitchFamily="34" charset="0"/>
              </a:rPr>
            </a:br>
            <a:endParaRPr lang="en-US" altLang="sr-Latn-RS" sz="2000" b="1">
              <a:solidFill>
                <a:srgbClr val="FFFF00"/>
              </a:solidFill>
              <a:latin typeface="Arial" panose="020B0604020202020204" pitchFamily="34" charset="0"/>
            </a:endParaRPr>
          </a:p>
          <a:p>
            <a:pPr lvl="1" eaLnBrk="1" hangingPunct="1">
              <a:lnSpc>
                <a:spcPct val="120000"/>
              </a:lnSpc>
              <a:spcBef>
                <a:spcPct val="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С</a:t>
            </a:r>
            <a:r>
              <a:rPr lang="en-US" altLang="sr-Latn-RS" sz="2000">
                <a:latin typeface="Arial" panose="020B0604020202020204" pitchFamily="34" charset="0"/>
              </a:rPr>
              <a:t>поре неких микроорганизама дуго се задржавају у</a:t>
            </a:r>
            <a:r>
              <a:rPr lang="sr-Cyrl-CS" altLang="sr-Latn-RS" sz="2000">
                <a:latin typeface="Arial" panose="020B0604020202020204" pitchFamily="34" charset="0"/>
              </a:rPr>
              <a:t/>
            </a:r>
            <a:br>
              <a:rPr lang="sr-Cyrl-CS" altLang="sr-Latn-RS" sz="2000">
                <a:latin typeface="Arial" panose="020B0604020202020204" pitchFamily="34" charset="0"/>
              </a:rPr>
            </a:br>
            <a:r>
              <a:rPr lang="sr-Cyrl-CS" altLang="sr-Latn-RS" sz="2000">
                <a:latin typeface="Arial" panose="020B0604020202020204" pitchFamily="34" charset="0"/>
              </a:rPr>
              <a:t>   </a:t>
            </a:r>
            <a:r>
              <a:rPr lang="en-US" altLang="sr-Latn-RS" sz="2000">
                <a:latin typeface="Arial" panose="020B0604020202020204" pitchFamily="34" charset="0"/>
              </a:rPr>
              <a:t> земљишту (тетанус, гасна гангрена, геохелминти)</a:t>
            </a:r>
            <a:r>
              <a:rPr lang="sr-Cyrl-CS" altLang="sr-Latn-RS" sz="2000">
                <a:latin typeface="Arial" panose="020B0604020202020204" pitchFamily="34" charset="0"/>
              </a:rPr>
              <a:t>.</a:t>
            </a:r>
            <a:endParaRPr lang="en-US" altLang="sr-Latn-RS" sz="20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684437"/>
      </p:ext>
    </p:extLst>
  </p:cSld>
  <p:clrMapOvr>
    <a:masterClrMapping/>
  </p:clrMapOvr>
  <p:transition spd="slow" advTm="25378">
    <p:cover/>
  </p:transition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Text Box 2"/>
          <p:cNvSpPr txBox="1">
            <a:spLocks noChangeArrowheads="1"/>
          </p:cNvSpPr>
          <p:nvPr/>
        </p:nvSpPr>
        <p:spPr bwMode="auto">
          <a:xfrm>
            <a:off x="2667000" y="1219201"/>
            <a:ext cx="7391400" cy="390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800100" indent="-34290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None/>
            </a:pPr>
            <a:r>
              <a:rPr lang="en-US" altLang="sr-Latn-RS" sz="2000" b="1">
                <a:solidFill>
                  <a:srgbClr val="FF0000"/>
                </a:solidFill>
                <a:latin typeface="Arial" panose="020B0604020202020204" pitchFamily="34" charset="0"/>
              </a:rPr>
              <a:t>Ђ. Вектори</a:t>
            </a:r>
            <a:endParaRPr lang="sr-Cyrl-CS" altLang="sr-Latn-RS" sz="2000" b="1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eaLnBrk="1" hangingPunct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None/>
            </a:pPr>
            <a:endParaRPr lang="en-US" altLang="sr-Latn-RS" sz="2000" b="1">
              <a:solidFill>
                <a:srgbClr val="FFFF00"/>
              </a:solidFill>
              <a:latin typeface="Arial" panose="020B0604020202020204" pitchFamily="34" charset="0"/>
            </a:endParaRPr>
          </a:p>
          <a:p>
            <a:pPr lvl="1" eaLnBrk="1" hangingPunct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М</a:t>
            </a:r>
            <a:r>
              <a:rPr lang="en-US" altLang="sr-Latn-RS" sz="2000">
                <a:latin typeface="Arial" panose="020B0604020202020204" pitchFamily="34" charset="0"/>
              </a:rPr>
              <a:t>еханичка улога (преноси узрочнике)</a:t>
            </a:r>
            <a:r>
              <a:rPr lang="sr-Cyrl-CS" altLang="sr-Latn-RS" sz="2000">
                <a:latin typeface="Arial" panose="020B0604020202020204" pitchFamily="34" charset="0"/>
              </a:rPr>
              <a:t>,</a:t>
            </a:r>
          </a:p>
          <a:p>
            <a:pPr lvl="1" eaLnBrk="1" hangingPunct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Биолошка улога (узрочници се размножавају у вектору).</a:t>
            </a:r>
            <a:br>
              <a:rPr lang="sr-Cyrl-CS" altLang="sr-Latn-RS" sz="2000">
                <a:latin typeface="Arial" panose="020B0604020202020204" pitchFamily="34" charset="0"/>
              </a:rPr>
            </a:br>
            <a:endParaRPr lang="sr-Cyrl-CS" altLang="sr-Latn-RS" sz="2000">
              <a:latin typeface="Arial" panose="020B0604020202020204" pitchFamily="34" charset="0"/>
            </a:endParaRPr>
          </a:p>
          <a:p>
            <a:pPr eaLnBrk="1" hangingPunct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None/>
            </a:pPr>
            <a:r>
              <a:rPr lang="sr-Cyrl-CS" altLang="sr-Latn-RS" sz="2000" b="1">
                <a:solidFill>
                  <a:srgbClr val="FF0000"/>
                </a:solidFill>
                <a:latin typeface="Arial" panose="020B0604020202020204" pitchFamily="34" charset="0"/>
              </a:rPr>
              <a:t>Е. Трансплацентарни пренос </a:t>
            </a:r>
            <a:r>
              <a:rPr lang="sr-Cyrl-CS" altLang="sr-Latn-RS" sz="2000" b="1">
                <a:solidFill>
                  <a:srgbClr val="FFFF00"/>
                </a:solidFill>
                <a:latin typeface="Arial" panose="020B0604020202020204" pitchFamily="34" charset="0"/>
              </a:rPr>
              <a:t/>
            </a:r>
            <a:br>
              <a:rPr lang="sr-Cyrl-CS" altLang="sr-Latn-RS" sz="2000" b="1">
                <a:solidFill>
                  <a:srgbClr val="FFFF00"/>
                </a:solidFill>
                <a:latin typeface="Arial" panose="020B0604020202020204" pitchFamily="34" charset="0"/>
              </a:rPr>
            </a:br>
            <a:endParaRPr lang="sr-Cyrl-CS" altLang="sr-Latn-RS" sz="2000" b="1">
              <a:solidFill>
                <a:srgbClr val="FFFF00"/>
              </a:solidFill>
              <a:latin typeface="Arial" panose="020B0604020202020204" pitchFamily="34" charset="0"/>
            </a:endParaRPr>
          </a:p>
          <a:p>
            <a:pPr lvl="1" eaLnBrk="1" hangingPunct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Са мајке на дете (хив, хцв, хбв, рубела, токсопламоза и др.).</a:t>
            </a:r>
            <a:endParaRPr lang="en-US" altLang="sr-Latn-RS" sz="20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3336756"/>
      </p:ext>
    </p:extLst>
  </p:cSld>
  <p:clrMapOvr>
    <a:masterClrMapping/>
  </p:clrMapOvr>
  <p:transition spd="slow" advTm="12709"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2238375" y="1428750"/>
            <a:ext cx="6324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sr-Cyrl-CS" altLang="sr-Latn-RS" sz="2000" b="1">
                <a:solidFill>
                  <a:srgbClr val="FF0000"/>
                </a:solidFill>
                <a:latin typeface="Arial" panose="020B0604020202020204" pitchFamily="34" charset="0"/>
              </a:rPr>
              <a:t>Поступак са новорођенчетом</a:t>
            </a:r>
            <a:endParaRPr lang="en-US" altLang="sr-Latn-RS" sz="20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2166938" y="2000250"/>
            <a:ext cx="7848600" cy="447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 </a:t>
            </a:r>
            <a:r>
              <a:rPr lang="sr-Cyrl-CS" altLang="sr-Latn-RS" sz="2000">
                <a:latin typeface="Arial" panose="020B0604020202020204" pitchFamily="34" charset="0"/>
              </a:rPr>
              <a:t>Ухватити га сигурно за ноге и подићи увис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Поставити га на леђа и аспирирати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Ако не заплаче и поплави – аспирација, лупка се по табанима, кисоеник, КПР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Опере се под млазом воде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Обради се пупак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Измери се тежина, дужина, обим главе, прегледа се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Обележи се траком око ручног зглоба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Повија се</a:t>
            </a:r>
          </a:p>
        </p:txBody>
      </p:sp>
    </p:spTree>
    <p:extLst>
      <p:ext uri="{BB962C8B-B14F-4D97-AF65-F5344CB8AC3E}">
        <p14:creationId xmlns:p14="http://schemas.microsoft.com/office/powerpoint/2010/main" val="993744343"/>
      </p:ext>
    </p:extLst>
  </p:cSld>
  <p:clrMapOvr>
    <a:masterClrMapping/>
  </p:clrMapOvr>
  <p:transition spd="slow" advTm="36181">
    <p:cover/>
  </p:transition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ext Box 2"/>
          <p:cNvSpPr txBox="1">
            <a:spLocks noChangeArrowheads="1"/>
          </p:cNvSpPr>
          <p:nvPr/>
        </p:nvSpPr>
        <p:spPr bwMode="auto">
          <a:xfrm>
            <a:off x="2667001" y="1357314"/>
            <a:ext cx="177641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sr-Latn-RS" sz="2000" b="1">
                <a:solidFill>
                  <a:srgbClr val="FF0000"/>
                </a:solidFill>
                <a:latin typeface="Arial" panose="020B0604020202020204" pitchFamily="34" charset="0"/>
              </a:rPr>
              <a:t>Диспозиција</a:t>
            </a:r>
          </a:p>
        </p:txBody>
      </p:sp>
      <p:sp>
        <p:nvSpPr>
          <p:cNvPr id="84995" name="Text Box 3"/>
          <p:cNvSpPr txBox="1">
            <a:spLocks noChangeArrowheads="1"/>
          </p:cNvSpPr>
          <p:nvPr/>
        </p:nvSpPr>
        <p:spPr bwMode="auto">
          <a:xfrm>
            <a:off x="2590800" y="1981201"/>
            <a:ext cx="7162800" cy="369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800100" indent="-34290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4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None/>
            </a:pPr>
            <a:r>
              <a:rPr lang="en-US" altLang="sr-Latn-RS" sz="2000">
                <a:latin typeface="Arial" panose="020B0604020202020204" pitchFamily="34" charset="0"/>
              </a:rPr>
              <a:t>Диспозицијом се означава склоност домаћина према појединим болестима.</a:t>
            </a:r>
          </a:p>
          <a:p>
            <a:pPr lvl="1" eaLnBrk="1" hangingPunct="1">
              <a:lnSpc>
                <a:spcPct val="14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степен диспозиције према заразним болестима се изражава „индексом клиничке манифестације“ (број оболелих од сто особа изложених инфекцији)</a:t>
            </a:r>
            <a:r>
              <a:rPr lang="sr-Cyrl-CS" altLang="sr-Latn-RS" sz="2000">
                <a:latin typeface="Arial" panose="020B0604020202020204" pitchFamily="34" charset="0"/>
              </a:rPr>
              <a:t>,</a:t>
            </a:r>
            <a:r>
              <a:rPr lang="en-US" altLang="sr-Latn-RS" sz="2000">
                <a:latin typeface="Arial" panose="020B0604020202020204" pitchFamily="34" charset="0"/>
              </a:rPr>
              <a:t> </a:t>
            </a:r>
          </a:p>
          <a:p>
            <a:pPr lvl="1" eaLnBrk="1" hangingPunct="1">
              <a:lnSpc>
                <a:spcPct val="140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Фактори диспозиције: урзаст, пол, расна припадност, занимање, социјално-економско стање, начин исхране, стрес, премор и сл.</a:t>
            </a:r>
          </a:p>
        </p:txBody>
      </p:sp>
    </p:spTree>
    <p:extLst>
      <p:ext uri="{BB962C8B-B14F-4D97-AF65-F5344CB8AC3E}">
        <p14:creationId xmlns:p14="http://schemas.microsoft.com/office/powerpoint/2010/main" val="1531488337"/>
      </p:ext>
    </p:extLst>
  </p:cSld>
  <p:clrMapOvr>
    <a:masterClrMapping/>
  </p:clrMapOvr>
  <p:transition spd="slow" advTm="8027">
    <p:cover/>
  </p:transition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Text Box 2"/>
          <p:cNvSpPr txBox="1">
            <a:spLocks noChangeArrowheads="1"/>
          </p:cNvSpPr>
          <p:nvPr/>
        </p:nvSpPr>
        <p:spPr bwMode="auto">
          <a:xfrm>
            <a:off x="2309814" y="2214564"/>
            <a:ext cx="28797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sr-Latn-RS" sz="2000" b="1">
                <a:solidFill>
                  <a:srgbClr val="FF0000"/>
                </a:solidFill>
                <a:latin typeface="Arial" panose="020B0604020202020204" pitchFamily="34" charset="0"/>
              </a:rPr>
              <a:t>Активна имунизација</a:t>
            </a:r>
          </a:p>
        </p:txBody>
      </p:sp>
      <p:sp>
        <p:nvSpPr>
          <p:cNvPr id="86019" name="Text Box 3"/>
          <p:cNvSpPr txBox="1">
            <a:spLocks noChangeArrowheads="1"/>
          </p:cNvSpPr>
          <p:nvPr/>
        </p:nvSpPr>
        <p:spPr bwMode="auto">
          <a:xfrm>
            <a:off x="1952625" y="3214688"/>
            <a:ext cx="7391400" cy="329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40000"/>
              </a:lnSpc>
              <a:spcBef>
                <a:spcPct val="7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Активна имунизација подразумева примену одговарајућих вакцина које стимулишу производњу специфичних заштитних антитела од стране домаћина</a:t>
            </a:r>
            <a:r>
              <a:rPr lang="sr-Cyrl-CS" altLang="sr-Latn-RS" sz="2000">
                <a:latin typeface="Arial" panose="020B0604020202020204" pitchFamily="34" charset="0"/>
              </a:rPr>
              <a:t>,</a:t>
            </a:r>
          </a:p>
          <a:p>
            <a:pPr eaLnBrk="1" hangingPunct="1">
              <a:lnSpc>
                <a:spcPct val="140000"/>
              </a:lnSpc>
              <a:spcBef>
                <a:spcPct val="7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Вакцине су имунобиолошки препарати који, унети у организам, могу да стимулишу имунски одговор домаћина. Заштита коју пружају је комплетна или делимична и може трајати различито дуго.</a:t>
            </a:r>
          </a:p>
        </p:txBody>
      </p:sp>
    </p:spTree>
    <p:extLst>
      <p:ext uri="{BB962C8B-B14F-4D97-AF65-F5344CB8AC3E}">
        <p14:creationId xmlns:p14="http://schemas.microsoft.com/office/powerpoint/2010/main" val="3987968038"/>
      </p:ext>
    </p:extLst>
  </p:cSld>
  <p:clrMapOvr>
    <a:masterClrMapping/>
  </p:clrMapOvr>
  <p:transition spd="slow" advTm="13340">
    <p:cover/>
  </p:transition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Text Box 2"/>
          <p:cNvSpPr txBox="1">
            <a:spLocks noChangeArrowheads="1"/>
          </p:cNvSpPr>
          <p:nvPr/>
        </p:nvSpPr>
        <p:spPr bwMode="auto">
          <a:xfrm>
            <a:off x="5024438" y="1285876"/>
            <a:ext cx="203041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sr-Latn-RS" sz="2000" b="1">
                <a:solidFill>
                  <a:schemeClr val="accent1"/>
                </a:solidFill>
                <a:latin typeface="Arial" panose="020B0604020202020204" pitchFamily="34" charset="0"/>
              </a:rPr>
              <a:t>Врсте вакцине</a:t>
            </a:r>
          </a:p>
        </p:txBody>
      </p:sp>
      <p:sp>
        <p:nvSpPr>
          <p:cNvPr id="87043" name="Text Box 3"/>
          <p:cNvSpPr txBox="1">
            <a:spLocks noChangeArrowheads="1"/>
          </p:cNvSpPr>
          <p:nvPr/>
        </p:nvSpPr>
        <p:spPr bwMode="auto">
          <a:xfrm>
            <a:off x="2024064" y="1643064"/>
            <a:ext cx="237013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sr-Latn-RS" sz="2000">
                <a:solidFill>
                  <a:srgbClr val="FF0000"/>
                </a:solidFill>
                <a:latin typeface="Arial" panose="020B0604020202020204" pitchFamily="34" charset="0"/>
              </a:rPr>
              <a:t>1. Према  саставу:</a:t>
            </a:r>
          </a:p>
        </p:txBody>
      </p:sp>
      <p:sp>
        <p:nvSpPr>
          <p:cNvPr id="87044" name="Text Box 4"/>
          <p:cNvSpPr txBox="1">
            <a:spLocks noChangeArrowheads="1"/>
          </p:cNvSpPr>
          <p:nvPr/>
        </p:nvSpPr>
        <p:spPr bwMode="auto">
          <a:xfrm>
            <a:off x="2024063" y="2357438"/>
            <a:ext cx="7391400" cy="415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sr-Latn-RS" sz="2000">
                <a:solidFill>
                  <a:srgbClr val="FF0000"/>
                </a:solidFill>
                <a:latin typeface="Arial" panose="020B0604020202020204" pitchFamily="34" charset="0"/>
              </a:rPr>
              <a:t>а. Живе вакцине</a:t>
            </a:r>
            <a:endParaRPr lang="sr-Cyrl-CS" altLang="sr-Latn-RS" sz="200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sr-Latn-RS" sz="2000">
              <a:solidFill>
                <a:srgbClr val="FFFF00"/>
              </a:solidFill>
              <a:latin typeface="Arial" panose="020B0604020202020204" pitchFamily="34" charset="0"/>
            </a:endParaRPr>
          </a:p>
          <a:p>
            <a:pPr lvl="1" eaLnBrk="1" hangingPunct="1">
              <a:lnSpc>
                <a:spcPct val="120000"/>
              </a:lnSpc>
              <a:spcBef>
                <a:spcPct val="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</a:t>
            </a:r>
            <a:r>
              <a:rPr lang="en-US" altLang="sr-Latn-RS" sz="2000">
                <a:latin typeface="Arial" panose="020B0604020202020204" pitchFamily="34" charset="0"/>
              </a:rPr>
              <a:t>вирусне (полио, морбили, рубела, заушке и др.)</a:t>
            </a:r>
            <a:r>
              <a:rPr lang="sr-Cyrl-CS" altLang="sr-Latn-RS" sz="2000">
                <a:latin typeface="Arial" panose="020B0604020202020204" pitchFamily="34" charset="0"/>
              </a:rPr>
              <a:t>,</a:t>
            </a:r>
            <a:endParaRPr lang="en-US" altLang="sr-Latn-RS" sz="2000">
              <a:latin typeface="Arial" panose="020B0604020202020204" pitchFamily="34" charset="0"/>
            </a:endParaRPr>
          </a:p>
          <a:p>
            <a:pPr lvl="1" eaLnBrk="1" hangingPunct="1">
              <a:lnSpc>
                <a:spcPct val="120000"/>
              </a:lnSpc>
              <a:spcBef>
                <a:spcPct val="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</a:t>
            </a:r>
            <a:r>
              <a:rPr lang="en-US" altLang="sr-Latn-RS" sz="2000">
                <a:latin typeface="Arial" panose="020B0604020202020204" pitchFamily="34" charset="0"/>
              </a:rPr>
              <a:t>бактријске (туберкулоза)</a:t>
            </a:r>
            <a:r>
              <a:rPr lang="sr-Cyrl-CS" altLang="sr-Latn-RS" sz="2000">
                <a:latin typeface="Arial" panose="020B0604020202020204" pitchFamily="34" charset="0"/>
              </a:rPr>
              <a:t>,</a:t>
            </a:r>
            <a:endParaRPr lang="en-US" altLang="sr-Latn-RS" sz="2000">
              <a:latin typeface="Arial" panose="020B0604020202020204" pitchFamily="34" charset="0"/>
            </a:endParaRPr>
          </a:p>
          <a:p>
            <a:pPr lvl="1" eaLnBrk="1" hangingPunct="1">
              <a:lnSpc>
                <a:spcPct val="120000"/>
              </a:lnSpc>
              <a:spcBef>
                <a:spcPct val="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</a:t>
            </a:r>
            <a:r>
              <a:rPr lang="en-US" altLang="sr-Latn-RS" sz="2000">
                <a:latin typeface="Arial" panose="020B0604020202020204" pitchFamily="34" charset="0"/>
              </a:rPr>
              <a:t>рикецијске (пегави тифус)</a:t>
            </a:r>
            <a:r>
              <a:rPr lang="sr-Cyrl-CS" altLang="sr-Latn-RS" sz="2000">
                <a:latin typeface="Arial" panose="020B0604020202020204" pitchFamily="34" charset="0"/>
              </a:rPr>
              <a:t>.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ClrTx/>
              <a:buSzTx/>
              <a:buFontTx/>
              <a:buChar char="-"/>
            </a:pPr>
            <a:endParaRPr lang="en-US" altLang="sr-Latn-RS" sz="2000">
              <a:solidFill>
                <a:srgbClr val="FFFF00"/>
              </a:solidFill>
              <a:latin typeface="Arial" panose="020B0604020202020204" pitchFamily="34" charset="0"/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sr-Latn-RS" sz="2000">
                <a:solidFill>
                  <a:srgbClr val="FF0000"/>
                </a:solidFill>
                <a:latin typeface="Arial" panose="020B0604020202020204" pitchFamily="34" charset="0"/>
              </a:rPr>
              <a:t>б. Мртве вакцине</a:t>
            </a:r>
            <a:endParaRPr lang="sr-Cyrl-CS" altLang="sr-Latn-RS" sz="200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sr-Latn-RS" sz="2000">
              <a:solidFill>
                <a:srgbClr val="FFFF00"/>
              </a:solidFill>
              <a:latin typeface="Arial" panose="020B0604020202020204" pitchFamily="34" charset="0"/>
            </a:endParaRPr>
          </a:p>
          <a:p>
            <a:pPr lvl="1" eaLnBrk="1" hangingPunct="1">
              <a:lnSpc>
                <a:spcPct val="120000"/>
              </a:lnSpc>
              <a:spcBef>
                <a:spcPct val="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</a:t>
            </a:r>
            <a:r>
              <a:rPr lang="en-US" altLang="sr-Latn-RS" sz="2000">
                <a:latin typeface="Arial" panose="020B0604020202020204" pitchFamily="34" charset="0"/>
              </a:rPr>
              <a:t>вирусне (беснило, грип, и др.)</a:t>
            </a:r>
            <a:r>
              <a:rPr lang="sr-Cyrl-CS" altLang="sr-Latn-RS" sz="2000">
                <a:latin typeface="Arial" panose="020B0604020202020204" pitchFamily="34" charset="0"/>
              </a:rPr>
              <a:t>,</a:t>
            </a:r>
            <a:endParaRPr lang="en-US" altLang="sr-Latn-RS" sz="2000">
              <a:latin typeface="Arial" panose="020B0604020202020204" pitchFamily="34" charset="0"/>
            </a:endParaRPr>
          </a:p>
          <a:p>
            <a:pPr lvl="1" eaLnBrk="1" hangingPunct="1">
              <a:lnSpc>
                <a:spcPct val="120000"/>
              </a:lnSpc>
              <a:spcBef>
                <a:spcPct val="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</a:t>
            </a:r>
            <a:r>
              <a:rPr lang="en-US" altLang="sr-Latn-RS" sz="2000">
                <a:latin typeface="Arial" panose="020B0604020202020204" pitchFamily="34" charset="0"/>
              </a:rPr>
              <a:t>бактеријске (пертусис, колера, трбушни тифус и др.)</a:t>
            </a:r>
            <a:r>
              <a:rPr lang="sr-Cyrl-CS" altLang="sr-Latn-RS" sz="2000">
                <a:latin typeface="Arial" panose="020B0604020202020204" pitchFamily="34" charset="0"/>
              </a:rPr>
              <a:t>,</a:t>
            </a:r>
            <a:endParaRPr lang="en-US" altLang="sr-Latn-RS" sz="2000">
              <a:latin typeface="Arial" panose="020B0604020202020204" pitchFamily="34" charset="0"/>
            </a:endParaRPr>
          </a:p>
          <a:p>
            <a:pPr lvl="1" eaLnBrk="1" hangingPunct="1">
              <a:lnSpc>
                <a:spcPct val="120000"/>
              </a:lnSpc>
              <a:spcBef>
                <a:spcPct val="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</a:t>
            </a:r>
            <a:r>
              <a:rPr lang="en-US" altLang="sr-Latn-RS" sz="2000">
                <a:latin typeface="Arial" panose="020B0604020202020204" pitchFamily="34" charset="0"/>
              </a:rPr>
              <a:t>рикецијске (кју грозница)</a:t>
            </a:r>
            <a:r>
              <a:rPr lang="sr-Cyrl-CS" altLang="sr-Latn-RS" sz="2000">
                <a:latin typeface="Arial" panose="020B0604020202020204" pitchFamily="34" charset="0"/>
              </a:rPr>
              <a:t>.</a:t>
            </a:r>
            <a:endParaRPr lang="en-US" altLang="sr-Latn-RS" sz="20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5707826"/>
      </p:ext>
    </p:extLst>
  </p:cSld>
  <p:clrMapOvr>
    <a:masterClrMapping/>
  </p:clrMapOvr>
  <p:transition spd="slow" advTm="4776">
    <p:cover/>
  </p:transition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Text Box 2"/>
          <p:cNvSpPr txBox="1">
            <a:spLocks noChangeArrowheads="1"/>
          </p:cNvSpPr>
          <p:nvPr/>
        </p:nvSpPr>
        <p:spPr bwMode="auto">
          <a:xfrm>
            <a:off x="2819400" y="1295401"/>
            <a:ext cx="716280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sr-Latn-RS" sz="2000">
                <a:solidFill>
                  <a:srgbClr val="FF0000"/>
                </a:solidFill>
                <a:latin typeface="Arial" panose="020B0604020202020204" pitchFamily="34" charset="0"/>
              </a:rPr>
              <a:t>в. Вакцине од фракција узрочника</a:t>
            </a:r>
            <a:endParaRPr lang="sr-Cyrl-CS" altLang="sr-Latn-RS" sz="200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eaLnBrk="1" hangingPunct="1">
              <a:lnSpc>
                <a:spcPct val="13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sr-Latn-RS" sz="2000">
              <a:solidFill>
                <a:srgbClr val="FFFF00"/>
              </a:solidFill>
              <a:latin typeface="Arial" panose="020B0604020202020204" pitchFamily="34" charset="0"/>
            </a:endParaRPr>
          </a:p>
          <a:p>
            <a:pPr lvl="1" eaLnBrk="1" hangingPunct="1">
              <a:lnSpc>
                <a:spcPct val="130000"/>
              </a:lnSpc>
              <a:spcBef>
                <a:spcPct val="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</a:t>
            </a:r>
            <a:r>
              <a:rPr lang="en-US" altLang="sr-Latn-RS" sz="2000">
                <a:latin typeface="Arial" panose="020B0604020202020204" pitchFamily="34" charset="0"/>
              </a:rPr>
              <a:t>бактеријске (менингокок, пнеумокок)</a:t>
            </a:r>
            <a:r>
              <a:rPr lang="sr-Cyrl-CS" altLang="sr-Latn-RS" sz="2000">
                <a:latin typeface="Arial" panose="020B0604020202020204" pitchFamily="34" charset="0"/>
              </a:rPr>
              <a:t>,</a:t>
            </a:r>
            <a:endParaRPr lang="en-US" altLang="sr-Latn-RS" sz="2000">
              <a:latin typeface="Arial" panose="020B0604020202020204" pitchFamily="34" charset="0"/>
            </a:endParaRPr>
          </a:p>
          <a:p>
            <a:pPr lvl="1" eaLnBrk="1" hangingPunct="1">
              <a:lnSpc>
                <a:spcPct val="130000"/>
              </a:lnSpc>
              <a:spcBef>
                <a:spcPct val="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</a:t>
            </a:r>
            <a:r>
              <a:rPr lang="en-US" altLang="sr-Latn-RS" sz="2000">
                <a:latin typeface="Arial" panose="020B0604020202020204" pitchFamily="34" charset="0"/>
              </a:rPr>
              <a:t>вирусне (хепатитис Б)</a:t>
            </a:r>
            <a:r>
              <a:rPr lang="sr-Cyrl-CS" altLang="sr-Latn-RS" sz="2000">
                <a:latin typeface="Arial" panose="020B0604020202020204" pitchFamily="34" charset="0"/>
              </a:rPr>
              <a:t>.</a:t>
            </a:r>
          </a:p>
          <a:p>
            <a:pPr eaLnBrk="1" hangingPunct="1">
              <a:lnSpc>
                <a:spcPct val="130000"/>
              </a:lnSpc>
              <a:spcBef>
                <a:spcPct val="0"/>
              </a:spcBef>
              <a:buClrTx/>
              <a:buSzTx/>
              <a:buFontTx/>
              <a:buChar char="-"/>
            </a:pPr>
            <a:endParaRPr lang="en-US" altLang="sr-Latn-RS" sz="2000">
              <a:solidFill>
                <a:srgbClr val="FFFF00"/>
              </a:solidFill>
              <a:latin typeface="Arial" panose="020B0604020202020204" pitchFamily="34" charset="0"/>
            </a:endParaRPr>
          </a:p>
          <a:p>
            <a:pPr eaLnBrk="1" hangingPunct="1">
              <a:lnSpc>
                <a:spcPct val="13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sr-Latn-RS" sz="2000">
                <a:solidFill>
                  <a:srgbClr val="FF0000"/>
                </a:solidFill>
                <a:latin typeface="Arial" panose="020B0604020202020204" pitchFamily="34" charset="0"/>
              </a:rPr>
              <a:t>г. Антитоксичне вакцине</a:t>
            </a:r>
            <a:endParaRPr lang="sr-Cyrl-CS" altLang="sr-Latn-RS" sz="200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eaLnBrk="1" hangingPunct="1">
              <a:lnSpc>
                <a:spcPct val="13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sr-Latn-RS" sz="2000">
              <a:solidFill>
                <a:srgbClr val="FFFF00"/>
              </a:solidFill>
              <a:latin typeface="Arial" panose="020B0604020202020204" pitchFamily="34" charset="0"/>
            </a:endParaRPr>
          </a:p>
          <a:p>
            <a:pPr lvl="1" eaLnBrk="1" hangingPunct="1">
              <a:lnSpc>
                <a:spcPct val="130000"/>
              </a:lnSpc>
              <a:spcBef>
                <a:spcPct val="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</a:t>
            </a:r>
            <a:r>
              <a:rPr lang="en-US" altLang="sr-Latn-RS" sz="2000">
                <a:latin typeface="Arial" panose="020B0604020202020204" pitchFamily="34" charset="0"/>
              </a:rPr>
              <a:t>дифтерија, тетанус</a:t>
            </a:r>
            <a:r>
              <a:rPr lang="sr-Cyrl-CS" altLang="sr-Latn-RS" sz="2000">
                <a:latin typeface="Arial" panose="020B0604020202020204" pitchFamily="34" charset="0"/>
              </a:rPr>
              <a:t>.</a:t>
            </a:r>
            <a:endParaRPr lang="en-US" altLang="sr-Latn-RS" sz="20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8138893"/>
      </p:ext>
    </p:extLst>
  </p:cSld>
  <p:clrMapOvr>
    <a:masterClrMapping/>
  </p:clrMapOvr>
  <p:transition spd="slow" advTm="9188">
    <p:cover/>
  </p:transition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Text Box 2"/>
          <p:cNvSpPr txBox="1">
            <a:spLocks noChangeArrowheads="1"/>
          </p:cNvSpPr>
          <p:nvPr/>
        </p:nvSpPr>
        <p:spPr bwMode="auto">
          <a:xfrm>
            <a:off x="2743200" y="2209801"/>
            <a:ext cx="7467600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sr-Latn-RS" sz="2000" b="1">
                <a:solidFill>
                  <a:srgbClr val="FF0000"/>
                </a:solidFill>
                <a:latin typeface="Arial" panose="020B0604020202020204" pitchFamily="34" charset="0"/>
              </a:rPr>
              <a:t>2. Према броју антигена:</a:t>
            </a:r>
            <a:endParaRPr lang="sr-Cyrl-CS" altLang="sr-Latn-RS" sz="2000" b="1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sr-Latn-RS" sz="2000">
              <a:solidFill>
                <a:srgbClr val="FFFF00"/>
              </a:solidFill>
              <a:latin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sr-Latn-RS" sz="2000">
                <a:solidFill>
                  <a:srgbClr val="FF0000"/>
                </a:solidFill>
                <a:latin typeface="Arial" panose="020B0604020202020204" pitchFamily="34" charset="0"/>
              </a:rPr>
              <a:t>а.  моновакцине </a:t>
            </a:r>
            <a:r>
              <a:rPr lang="en-US" altLang="sr-Latn-RS" sz="2000">
                <a:latin typeface="Arial" panose="020B0604020202020204" pitchFamily="34" charset="0"/>
              </a:rPr>
              <a:t>(садрже само један антиген)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sr-Latn-RS" sz="2000">
                <a:solidFill>
                  <a:srgbClr val="FF0000"/>
                </a:solidFill>
                <a:latin typeface="Arial" panose="020B0604020202020204" pitchFamily="34" charset="0"/>
              </a:rPr>
              <a:t>б. комбиноване вакцине </a:t>
            </a:r>
            <a:r>
              <a:rPr lang="en-US" altLang="sr-Latn-RS" sz="2000">
                <a:latin typeface="Arial" panose="020B0604020202020204" pitchFamily="34" charset="0"/>
              </a:rPr>
              <a:t>(садрже више измешаних антигена)</a:t>
            </a:r>
          </a:p>
        </p:txBody>
      </p:sp>
    </p:spTree>
    <p:extLst>
      <p:ext uri="{BB962C8B-B14F-4D97-AF65-F5344CB8AC3E}">
        <p14:creationId xmlns:p14="http://schemas.microsoft.com/office/powerpoint/2010/main" val="93202083"/>
      </p:ext>
    </p:extLst>
  </p:cSld>
  <p:clrMapOvr>
    <a:masterClrMapping/>
  </p:clrMapOvr>
  <p:transition spd="slow" advTm="4576">
    <p:cover/>
  </p:transition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Text Box 2"/>
          <p:cNvSpPr txBox="1">
            <a:spLocks noChangeArrowheads="1"/>
          </p:cNvSpPr>
          <p:nvPr/>
        </p:nvSpPr>
        <p:spPr bwMode="auto">
          <a:xfrm>
            <a:off x="1738314" y="1214439"/>
            <a:ext cx="496093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sr-Latn-RS" sz="2000" b="1">
                <a:solidFill>
                  <a:srgbClr val="FF0000"/>
                </a:solidFill>
                <a:latin typeface="Arial" panose="020B0604020202020204" pitchFamily="34" charset="0"/>
              </a:rPr>
              <a:t>Вакцине у употреби у домаћој пракси</a:t>
            </a:r>
          </a:p>
        </p:txBody>
      </p:sp>
      <p:sp>
        <p:nvSpPr>
          <p:cNvPr id="90115" name="Text Box 3"/>
          <p:cNvSpPr txBox="1">
            <a:spLocks noChangeArrowheads="1"/>
          </p:cNvSpPr>
          <p:nvPr/>
        </p:nvSpPr>
        <p:spPr bwMode="auto">
          <a:xfrm>
            <a:off x="1524000" y="1571626"/>
            <a:ext cx="7924800" cy="500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30000"/>
              </a:lnSpc>
              <a:buClr>
                <a:schemeClr val="tx1"/>
              </a:buClr>
              <a:buSzTx/>
              <a:buFont typeface="Wingdings" panose="05000000000000000000" pitchFamily="2" charset="2"/>
              <a:buAutoNum type="arabicPeriod"/>
            </a:pPr>
            <a:r>
              <a:rPr lang="en-US" altLang="sr-Latn-RS" sz="2000">
                <a:latin typeface="Arial" panose="020B0604020202020204" pitchFamily="34" charset="0"/>
              </a:rPr>
              <a:t>Обавезна систематска имунизација против следећих болести:</a:t>
            </a:r>
            <a:r>
              <a:rPr lang="sr-Cyrl-CS" altLang="sr-Latn-RS" sz="2000">
                <a:latin typeface="Arial" panose="020B0604020202020204" pitchFamily="34" charset="0"/>
              </a:rPr>
              <a:t/>
            </a:r>
            <a:br>
              <a:rPr lang="sr-Cyrl-CS" altLang="sr-Latn-RS" sz="2000">
                <a:latin typeface="Arial" panose="020B0604020202020204" pitchFamily="34" charset="0"/>
              </a:rPr>
            </a:br>
            <a:endParaRPr lang="en-US" altLang="sr-Latn-RS" sz="2000">
              <a:latin typeface="Arial" panose="020B0604020202020204" pitchFamily="34" charset="0"/>
            </a:endParaRPr>
          </a:p>
          <a:p>
            <a:pPr eaLnBrk="1" hangingPunct="1">
              <a:lnSpc>
                <a:spcPct val="130000"/>
              </a:lnSpc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туберкулозе</a:t>
            </a:r>
            <a:r>
              <a:rPr lang="sr-Cyrl-CS" altLang="sr-Latn-RS" sz="2000">
                <a:latin typeface="Arial" panose="020B0604020202020204" pitchFamily="34" charset="0"/>
              </a:rPr>
              <a:t>,</a:t>
            </a:r>
            <a:endParaRPr lang="en-US" altLang="sr-Latn-RS" sz="2000">
              <a:latin typeface="Arial" panose="020B0604020202020204" pitchFamily="34" charset="0"/>
            </a:endParaRPr>
          </a:p>
          <a:p>
            <a:pPr eaLnBrk="1" hangingPunct="1">
              <a:lnSpc>
                <a:spcPct val="130000"/>
              </a:lnSpc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дечије парализе</a:t>
            </a:r>
            <a:r>
              <a:rPr lang="sr-Cyrl-CS" altLang="sr-Latn-RS" sz="2000">
                <a:latin typeface="Arial" panose="020B0604020202020204" pitchFamily="34" charset="0"/>
              </a:rPr>
              <a:t>,</a:t>
            </a:r>
            <a:endParaRPr lang="en-US" altLang="sr-Latn-RS" sz="2000">
              <a:latin typeface="Arial" panose="020B0604020202020204" pitchFamily="34" charset="0"/>
            </a:endParaRPr>
          </a:p>
          <a:p>
            <a:pPr eaLnBrk="1" hangingPunct="1">
              <a:lnSpc>
                <a:spcPct val="130000"/>
              </a:lnSpc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дифтерије</a:t>
            </a:r>
            <a:r>
              <a:rPr lang="sr-Cyrl-CS" altLang="sr-Latn-RS" sz="2000">
                <a:latin typeface="Arial" panose="020B0604020202020204" pitchFamily="34" charset="0"/>
              </a:rPr>
              <a:t>,</a:t>
            </a:r>
            <a:endParaRPr lang="en-US" altLang="sr-Latn-RS" sz="2000">
              <a:latin typeface="Arial" panose="020B0604020202020204" pitchFamily="34" charset="0"/>
            </a:endParaRPr>
          </a:p>
          <a:p>
            <a:pPr eaLnBrk="1" hangingPunct="1">
              <a:lnSpc>
                <a:spcPct val="130000"/>
              </a:lnSpc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тетануса</a:t>
            </a:r>
            <a:r>
              <a:rPr lang="sr-Cyrl-CS" altLang="sr-Latn-RS" sz="2000">
                <a:latin typeface="Arial" panose="020B0604020202020204" pitchFamily="34" charset="0"/>
              </a:rPr>
              <a:t>,</a:t>
            </a:r>
          </a:p>
          <a:p>
            <a:pPr eaLnBrk="1" hangingPunct="1">
              <a:lnSpc>
                <a:spcPct val="130000"/>
              </a:lnSpc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великог кашља,</a:t>
            </a:r>
          </a:p>
          <a:p>
            <a:pPr eaLnBrk="1" hangingPunct="1">
              <a:lnSpc>
                <a:spcPct val="130000"/>
              </a:lnSpc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малих богиња,</a:t>
            </a:r>
          </a:p>
          <a:p>
            <a:pPr eaLnBrk="1" hangingPunct="1">
              <a:lnSpc>
                <a:spcPct val="130000"/>
              </a:lnSpc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заушака,</a:t>
            </a:r>
            <a:endParaRPr lang="en-US" altLang="sr-Latn-RS" sz="2000">
              <a:latin typeface="Arial" panose="020B0604020202020204" pitchFamily="34" charset="0"/>
            </a:endParaRPr>
          </a:p>
          <a:p>
            <a:pPr eaLnBrk="1" hangingPunct="1">
              <a:lnSpc>
                <a:spcPct val="130000"/>
              </a:lnSpc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црвенке</a:t>
            </a:r>
            <a:r>
              <a:rPr lang="sr-Cyrl-CS" altLang="sr-Latn-RS" sz="2000">
                <a:latin typeface="Arial" panose="020B0604020202020204" pitchFamily="34" charset="0"/>
              </a:rPr>
              <a:t>,</a:t>
            </a:r>
            <a:endParaRPr lang="en-US" altLang="sr-Latn-RS" sz="2000">
              <a:latin typeface="Arial" panose="020B0604020202020204" pitchFamily="34" charset="0"/>
            </a:endParaRPr>
          </a:p>
          <a:p>
            <a:pPr eaLnBrk="1" hangingPunct="1">
              <a:lnSpc>
                <a:spcPct val="130000"/>
              </a:lnSpc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- хепатитиса Б</a:t>
            </a:r>
            <a:r>
              <a:rPr lang="sr-Cyrl-CS" altLang="sr-Latn-RS" sz="2000">
                <a:latin typeface="Arial" panose="020B0604020202020204" pitchFamily="34" charset="0"/>
              </a:rPr>
              <a:t>.</a:t>
            </a:r>
            <a:endParaRPr lang="en-US" altLang="sr-Latn-RS" sz="20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9358169"/>
      </p:ext>
    </p:extLst>
  </p:cSld>
  <p:clrMapOvr>
    <a:masterClrMapping/>
  </p:clrMapOvr>
  <p:transition spd="slow" advTm="12979">
    <p:cover/>
  </p:transition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Text Box 2"/>
          <p:cNvSpPr txBox="1">
            <a:spLocks noChangeArrowheads="1"/>
          </p:cNvSpPr>
          <p:nvPr/>
        </p:nvSpPr>
        <p:spPr bwMode="auto">
          <a:xfrm>
            <a:off x="2667000" y="1981200"/>
            <a:ext cx="7543800" cy="3231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60000"/>
              </a:lnSpc>
              <a:spcBef>
                <a:spcPct val="60000"/>
              </a:spcBef>
              <a:buClrTx/>
              <a:buSzTx/>
              <a:buFontTx/>
              <a:buAutoNum type="arabicPeriod"/>
            </a:pPr>
            <a:r>
              <a:rPr lang="en-US" altLang="sr-Latn-RS" sz="2000">
                <a:latin typeface="Arial" panose="020B0604020202020204" pitchFamily="34" charset="0"/>
              </a:rPr>
              <a:t>Обавезна имунизаија одређних лица по епидемиолошким индикацијама против: трбушног тифуса, беснила, тетануса и других заразних болести.</a:t>
            </a:r>
          </a:p>
          <a:p>
            <a:pPr eaLnBrk="1" hangingPunct="1">
              <a:lnSpc>
                <a:spcPct val="160000"/>
              </a:lnSpc>
              <a:spcBef>
                <a:spcPct val="60000"/>
              </a:spcBef>
              <a:buClrTx/>
              <a:buSzTx/>
              <a:buFontTx/>
              <a:buAutoNum type="arabicPeriod"/>
            </a:pPr>
            <a:r>
              <a:rPr lang="en-US" altLang="sr-Latn-RS" sz="2000">
                <a:latin typeface="Arial" panose="020B0604020202020204" pitchFamily="34" charset="0"/>
              </a:rPr>
              <a:t>Обавезна имунизација путника у међународном саобраћају против: жуте грознице, колере, дифтерије и других зазаних болести.</a:t>
            </a:r>
          </a:p>
        </p:txBody>
      </p:sp>
    </p:spTree>
    <p:extLst>
      <p:ext uri="{BB962C8B-B14F-4D97-AF65-F5344CB8AC3E}">
        <p14:creationId xmlns:p14="http://schemas.microsoft.com/office/powerpoint/2010/main" val="2456989488"/>
      </p:ext>
    </p:extLst>
  </p:cSld>
  <p:clrMapOvr>
    <a:masterClrMapping/>
  </p:clrMapOvr>
  <p:transition spd="slow" advTm="3682">
    <p:cover/>
  </p:transition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Text Box 2"/>
          <p:cNvSpPr txBox="1">
            <a:spLocks noChangeArrowheads="1"/>
          </p:cNvSpPr>
          <p:nvPr/>
        </p:nvSpPr>
        <p:spPr bwMode="auto">
          <a:xfrm>
            <a:off x="2024064" y="1143001"/>
            <a:ext cx="484663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sr-Latn-RS" sz="2000" b="1">
                <a:solidFill>
                  <a:srgbClr val="0070C0"/>
                </a:solidFill>
                <a:latin typeface="Arial" panose="020B0604020202020204" pitchFamily="34" charset="0"/>
              </a:rPr>
              <a:t>Нежељене појаве после вакцинације</a:t>
            </a:r>
          </a:p>
        </p:txBody>
      </p:sp>
      <p:sp>
        <p:nvSpPr>
          <p:cNvPr id="92163" name="Text Box 3"/>
          <p:cNvSpPr txBox="1">
            <a:spLocks noChangeArrowheads="1"/>
          </p:cNvSpPr>
          <p:nvPr/>
        </p:nvSpPr>
        <p:spPr bwMode="auto">
          <a:xfrm>
            <a:off x="1881188" y="1571625"/>
            <a:ext cx="7391400" cy="512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800100" indent="-34290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05000"/>
              </a:lnSpc>
              <a:spcBef>
                <a:spcPct val="5000"/>
              </a:spcBef>
              <a:buClr>
                <a:srgbClr val="FFFF00"/>
              </a:buClr>
              <a:buSzTx/>
              <a:buFont typeface="Wingdings" panose="05000000000000000000" pitchFamily="2" charset="2"/>
              <a:buAutoNum type="arabicPeriod"/>
            </a:pPr>
            <a:r>
              <a:rPr lang="en-US" altLang="sr-Latn-RS" sz="2000">
                <a:solidFill>
                  <a:srgbClr val="FF0000"/>
                </a:solidFill>
                <a:latin typeface="Arial" panose="020B0604020202020204" pitchFamily="34" charset="0"/>
              </a:rPr>
              <a:t>Локалне поствакциналне реакције:</a:t>
            </a:r>
          </a:p>
          <a:p>
            <a:pPr lvl="1" eaLnBrk="1" hangingPunct="1">
              <a:lnSpc>
                <a:spcPct val="105000"/>
              </a:lnSpc>
              <a:spcBef>
                <a:spcPct val="5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апсцес на месту апликације</a:t>
            </a:r>
            <a:r>
              <a:rPr lang="sr-Cyrl-CS" altLang="sr-Latn-RS" sz="2000">
                <a:latin typeface="Arial" panose="020B0604020202020204" pitchFamily="34" charset="0"/>
              </a:rPr>
              <a:t>,</a:t>
            </a:r>
            <a:endParaRPr lang="en-US" altLang="sr-Latn-RS" sz="2000">
              <a:latin typeface="Arial" panose="020B0604020202020204" pitchFamily="34" charset="0"/>
            </a:endParaRPr>
          </a:p>
          <a:p>
            <a:pPr lvl="1" eaLnBrk="1" hangingPunct="1">
              <a:lnSpc>
                <a:spcPct val="105000"/>
              </a:lnSpc>
              <a:spcBef>
                <a:spcPct val="5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БСГ лимфаденитис</a:t>
            </a:r>
            <a:r>
              <a:rPr lang="sr-Cyrl-CS" altLang="sr-Latn-RS" sz="2000">
                <a:latin typeface="Arial" panose="020B0604020202020204" pitchFamily="34" charset="0"/>
              </a:rPr>
              <a:t>,</a:t>
            </a:r>
            <a:endParaRPr lang="en-US" altLang="sr-Latn-RS" sz="2000">
              <a:latin typeface="Arial" panose="020B0604020202020204" pitchFamily="34" charset="0"/>
            </a:endParaRPr>
          </a:p>
          <a:p>
            <a:pPr lvl="1" eaLnBrk="1" hangingPunct="1">
              <a:lnSpc>
                <a:spcPct val="105000"/>
              </a:lnSpc>
              <a:spcBef>
                <a:spcPct val="5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Озбиљна локална реакција (црвенило и оток)</a:t>
            </a:r>
            <a:r>
              <a:rPr lang="sr-Cyrl-CS" altLang="sr-Latn-RS" sz="2000">
                <a:latin typeface="Arial" panose="020B0604020202020204" pitchFamily="34" charset="0"/>
              </a:rPr>
              <a:t>.</a:t>
            </a:r>
            <a:endParaRPr lang="en-US" altLang="sr-Latn-RS" sz="2000">
              <a:latin typeface="Arial" panose="020B0604020202020204" pitchFamily="34" charset="0"/>
            </a:endParaRPr>
          </a:p>
          <a:p>
            <a:pPr eaLnBrk="1" hangingPunct="1">
              <a:lnSpc>
                <a:spcPct val="105000"/>
              </a:lnSpc>
              <a:spcBef>
                <a:spcPct val="5000"/>
              </a:spcBef>
              <a:buClr>
                <a:srgbClr val="FFFF00"/>
              </a:buClr>
              <a:buSzTx/>
              <a:buFont typeface="Wingdings" panose="05000000000000000000" pitchFamily="2" charset="2"/>
              <a:buAutoNum type="arabicPeriod" startAt="2"/>
            </a:pPr>
            <a:r>
              <a:rPr lang="en-US" altLang="sr-Latn-RS" sz="2000">
                <a:solidFill>
                  <a:srgbClr val="FF0000"/>
                </a:solidFill>
                <a:latin typeface="Arial" panose="020B0604020202020204" pitchFamily="34" charset="0"/>
              </a:rPr>
              <a:t>Опште поствакциналне реакције:</a:t>
            </a:r>
          </a:p>
          <a:p>
            <a:pPr lvl="1" eaLnBrk="1" hangingPunct="1">
              <a:lnSpc>
                <a:spcPct val="105000"/>
              </a:lnSpc>
              <a:spcBef>
                <a:spcPct val="5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повишена темепратура,</a:t>
            </a:r>
          </a:p>
          <a:p>
            <a:pPr lvl="1" eaLnBrk="1" hangingPunct="1">
              <a:lnSpc>
                <a:spcPct val="105000"/>
              </a:lnSpc>
              <a:spcBef>
                <a:spcPct val="5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колапсно стање,</a:t>
            </a:r>
          </a:p>
          <a:p>
            <a:pPr lvl="1" eaLnBrk="1" hangingPunct="1">
              <a:lnSpc>
                <a:spcPct val="105000"/>
              </a:lnSpc>
              <a:spcBef>
                <a:spcPct val="5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остеитис/остеомијелитис,</a:t>
            </a:r>
          </a:p>
          <a:p>
            <a:pPr lvl="1" eaLnBrk="1" hangingPunct="1">
              <a:lnSpc>
                <a:spcPct val="105000"/>
              </a:lnSpc>
              <a:spcBef>
                <a:spcPct val="5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неутешан перзистентни плач,</a:t>
            </a:r>
          </a:p>
          <a:p>
            <a:pPr lvl="1" eaLnBrk="1" hangingPunct="1">
              <a:lnSpc>
                <a:spcPct val="105000"/>
              </a:lnSpc>
              <a:spcBef>
                <a:spcPct val="5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акутна парализа,</a:t>
            </a:r>
          </a:p>
          <a:p>
            <a:pPr lvl="1" eaLnBrk="1" hangingPunct="1">
              <a:lnSpc>
                <a:spcPct val="105000"/>
              </a:lnSpc>
              <a:spcBef>
                <a:spcPct val="5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сепса,</a:t>
            </a:r>
          </a:p>
          <a:p>
            <a:pPr lvl="1" eaLnBrk="1" hangingPunct="1">
              <a:lnSpc>
                <a:spcPct val="105000"/>
              </a:lnSpc>
              <a:spcBef>
                <a:spcPct val="5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токсични-шок синдром,</a:t>
            </a:r>
          </a:p>
          <a:p>
            <a:pPr lvl="1" eaLnBrk="1" hangingPunct="1">
              <a:lnSpc>
                <a:spcPct val="105000"/>
              </a:lnSpc>
              <a:spcBef>
                <a:spcPct val="5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енцефалопатија/енцефалитис,</a:t>
            </a:r>
          </a:p>
          <a:p>
            <a:pPr lvl="1" eaLnBrk="1" hangingPunct="1">
              <a:lnSpc>
                <a:spcPct val="105000"/>
              </a:lnSpc>
              <a:spcBef>
                <a:spcPct val="5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конвулзије,</a:t>
            </a:r>
          </a:p>
          <a:p>
            <a:pPr lvl="1" eaLnBrk="1" hangingPunct="1">
              <a:lnSpc>
                <a:spcPct val="105000"/>
              </a:lnSpc>
              <a:spcBef>
                <a:spcPct val="5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анафилактоидна реакција/шок.</a:t>
            </a:r>
          </a:p>
        </p:txBody>
      </p:sp>
    </p:spTree>
    <p:extLst>
      <p:ext uri="{BB962C8B-B14F-4D97-AF65-F5344CB8AC3E}">
        <p14:creationId xmlns:p14="http://schemas.microsoft.com/office/powerpoint/2010/main" val="1476123622"/>
      </p:ext>
    </p:extLst>
  </p:cSld>
  <p:clrMapOvr>
    <a:masterClrMapping/>
  </p:clrMapOvr>
  <p:transition spd="slow" advTm="28955">
    <p:cover/>
  </p:transition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ext Box 2"/>
          <p:cNvSpPr txBox="1">
            <a:spLocks noChangeArrowheads="1"/>
          </p:cNvSpPr>
          <p:nvPr/>
        </p:nvSpPr>
        <p:spPr bwMode="auto">
          <a:xfrm>
            <a:off x="1738313" y="1143001"/>
            <a:ext cx="5410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sr-Latn-RS" sz="2000" b="1">
                <a:solidFill>
                  <a:schemeClr val="accent1"/>
                </a:solidFill>
                <a:latin typeface="Arial" panose="020B0604020202020204" pitchFamily="34" charset="0"/>
              </a:rPr>
              <a:t>Контраиндикације за примену вакцина</a:t>
            </a:r>
          </a:p>
        </p:txBody>
      </p:sp>
      <p:sp>
        <p:nvSpPr>
          <p:cNvPr id="93187" name="Text Box 3"/>
          <p:cNvSpPr txBox="1">
            <a:spLocks noChangeArrowheads="1"/>
          </p:cNvSpPr>
          <p:nvPr/>
        </p:nvSpPr>
        <p:spPr bwMode="auto">
          <a:xfrm>
            <a:off x="1524000" y="1714500"/>
            <a:ext cx="8701088" cy="4954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tabLst>
                <a:tab pos="5541963" algn="l"/>
              </a:tabLst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800100" indent="-34290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tabLst>
                <a:tab pos="5541963" algn="l"/>
              </a:tabLst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tabLst>
                <a:tab pos="5541963" algn="l"/>
              </a:tabLst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tabLst>
                <a:tab pos="5541963" algn="l"/>
              </a:tabLst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tabLst>
                <a:tab pos="5541963" algn="l"/>
              </a:tabLst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tabLst>
                <a:tab pos="5541963" algn="l"/>
              </a:tabLst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tabLst>
                <a:tab pos="5541963" algn="l"/>
              </a:tabLst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tabLst>
                <a:tab pos="5541963" algn="l"/>
              </a:tabLst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tabLst>
                <a:tab pos="5541963" algn="l"/>
              </a:tabLst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15000"/>
              </a:lnSpc>
              <a:spcBef>
                <a:spcPct val="10000"/>
              </a:spcBef>
              <a:buClr>
                <a:srgbClr val="FFFF00"/>
              </a:buClr>
              <a:buSzTx/>
              <a:buFont typeface="Wingdings" panose="05000000000000000000" pitchFamily="2" charset="2"/>
              <a:buNone/>
            </a:pPr>
            <a:r>
              <a:rPr lang="en-US" altLang="sr-Latn-RS" sz="2000">
                <a:solidFill>
                  <a:srgbClr val="FF0000"/>
                </a:solidFill>
                <a:latin typeface="Arial" panose="020B0604020202020204" pitchFamily="34" charset="0"/>
              </a:rPr>
              <a:t>1. Опште контраиндикације</a:t>
            </a:r>
            <a:r>
              <a:rPr lang="en-US" altLang="sr-Latn-RS" sz="2000">
                <a:solidFill>
                  <a:srgbClr val="FFFF00"/>
                </a:solidFill>
                <a:latin typeface="Arial" panose="020B0604020202020204" pitchFamily="34" charset="0"/>
              </a:rPr>
              <a:t>:</a:t>
            </a:r>
          </a:p>
          <a:p>
            <a:pPr lvl="1" eaLnBrk="1" hangingPunct="1">
              <a:lnSpc>
                <a:spcPct val="115000"/>
              </a:lnSpc>
              <a:spcBef>
                <a:spcPct val="1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акутна болест,</a:t>
            </a:r>
          </a:p>
          <a:p>
            <a:pPr lvl="1" eaLnBrk="1" hangingPunct="1">
              <a:lnSpc>
                <a:spcPct val="115000"/>
              </a:lnSpc>
              <a:spcBef>
                <a:spcPct val="1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фебрилно стање,</a:t>
            </a:r>
          </a:p>
          <a:p>
            <a:pPr lvl="1" eaLnBrk="1" hangingPunct="1">
              <a:lnSpc>
                <a:spcPct val="115000"/>
              </a:lnSpc>
              <a:spcBef>
                <a:spcPct val="1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преосетљивост на састојке вакцине.</a:t>
            </a:r>
          </a:p>
          <a:p>
            <a:pPr eaLnBrk="1" hangingPunct="1">
              <a:lnSpc>
                <a:spcPct val="115000"/>
              </a:lnSpc>
              <a:spcBef>
                <a:spcPct val="10000"/>
              </a:spcBef>
              <a:buClr>
                <a:srgbClr val="FFFF00"/>
              </a:buClr>
              <a:buSzTx/>
              <a:buFont typeface="Wingdings" panose="05000000000000000000" pitchFamily="2" charset="2"/>
              <a:buNone/>
            </a:pPr>
            <a:r>
              <a:rPr lang="en-US" altLang="sr-Latn-RS" sz="2000">
                <a:solidFill>
                  <a:srgbClr val="FF0000"/>
                </a:solidFill>
                <a:latin typeface="Arial" panose="020B0604020202020204" pitchFamily="34" charset="0"/>
              </a:rPr>
              <a:t>2. Контраиндикације за живе вирусне вакцине:</a:t>
            </a:r>
          </a:p>
          <a:p>
            <a:pPr lvl="1" eaLnBrk="1" hangingPunct="1">
              <a:lnSpc>
                <a:spcPct val="115000"/>
              </a:lnSpc>
              <a:spcBef>
                <a:spcPct val="1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стања ослабљене отпорности,</a:t>
            </a:r>
          </a:p>
          <a:p>
            <a:pPr lvl="1" eaLnBrk="1" hangingPunct="1">
              <a:lnSpc>
                <a:spcPct val="115000"/>
              </a:lnSpc>
              <a:spcBef>
                <a:spcPct val="1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трудноћа.</a:t>
            </a:r>
          </a:p>
          <a:p>
            <a:pPr eaLnBrk="1" hangingPunct="1">
              <a:lnSpc>
                <a:spcPct val="115000"/>
              </a:lnSpc>
              <a:spcBef>
                <a:spcPct val="10000"/>
              </a:spcBef>
              <a:buClr>
                <a:srgbClr val="FFFF00"/>
              </a:buClr>
              <a:buSzTx/>
              <a:buFont typeface="Wingdings" panose="05000000000000000000" pitchFamily="2" charset="2"/>
              <a:buNone/>
            </a:pPr>
            <a:r>
              <a:rPr lang="en-US" altLang="sr-Latn-RS" sz="2000">
                <a:solidFill>
                  <a:srgbClr val="FF0000"/>
                </a:solidFill>
                <a:latin typeface="Arial" panose="020B0604020202020204" pitchFamily="34" charset="0"/>
              </a:rPr>
              <a:t>3. Посебне контраиндикације односе се на имунизације против:</a:t>
            </a:r>
          </a:p>
          <a:p>
            <a:pPr lvl="1" eaLnBrk="1" hangingPunct="1">
              <a:lnSpc>
                <a:spcPct val="115000"/>
              </a:lnSpc>
              <a:spcBef>
                <a:spcPct val="1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туберкулозе: оштећење ћелијског имунитета услед ХИВ инфекције</a:t>
            </a:r>
            <a:r>
              <a:rPr lang="sr-Cyrl-CS" altLang="sr-Latn-RS" sz="2000">
                <a:latin typeface="Arial" panose="020B0604020202020204" pitchFamily="34" charset="0"/>
              </a:rPr>
              <a:t>,</a:t>
            </a:r>
          </a:p>
          <a:p>
            <a:pPr lvl="1" eaLnBrk="1" hangingPunct="1">
              <a:lnSpc>
                <a:spcPct val="115000"/>
              </a:lnSpc>
              <a:spcBef>
                <a:spcPct val="1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великог кашља: неуролошке болести,</a:t>
            </a:r>
          </a:p>
          <a:p>
            <a:pPr lvl="1" eaLnBrk="1" hangingPunct="1">
              <a:lnSpc>
                <a:spcPct val="115000"/>
              </a:lnSpc>
              <a:spcBef>
                <a:spcPct val="1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трбушног тифуса: трудноћа, лактација и животно доба од 3 до 60 година.</a:t>
            </a:r>
            <a:endParaRPr lang="en-US" altLang="sr-Latn-RS" sz="20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2683526"/>
      </p:ext>
    </p:extLst>
  </p:cSld>
  <p:clrMapOvr>
    <a:masterClrMapping/>
  </p:clrMapOvr>
  <p:transition spd="slow" advTm="14201">
    <p:cover/>
  </p:transition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Text Box 2"/>
          <p:cNvSpPr txBox="1">
            <a:spLocks noChangeArrowheads="1"/>
          </p:cNvSpPr>
          <p:nvPr/>
        </p:nvSpPr>
        <p:spPr bwMode="auto">
          <a:xfrm>
            <a:off x="1809750" y="1428751"/>
            <a:ext cx="47815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sr-Cyrl-CS" altLang="sr-Latn-RS" sz="2000" b="1">
                <a:solidFill>
                  <a:srgbClr val="FF0000"/>
                </a:solidFill>
                <a:latin typeface="Arial" panose="020B0604020202020204" pitchFamily="34" charset="0"/>
              </a:rPr>
              <a:t>Организација обавезне имунизације</a:t>
            </a:r>
            <a:endParaRPr lang="en-US" altLang="sr-Latn-RS" sz="2000" b="1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94211" name="Text Box 3"/>
          <p:cNvSpPr txBox="1">
            <a:spLocks noChangeArrowheads="1"/>
          </p:cNvSpPr>
          <p:nvPr/>
        </p:nvSpPr>
        <p:spPr bwMode="auto">
          <a:xfrm>
            <a:off x="1738313" y="1928813"/>
            <a:ext cx="7696200" cy="460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800100" indent="-34290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30000"/>
              </a:lnSpc>
              <a:buClr>
                <a:srgbClr val="FFFF00"/>
              </a:buClr>
              <a:buSzTx/>
              <a:buFont typeface="Wingdings" panose="05000000000000000000" pitchFamily="2" charset="2"/>
              <a:buNone/>
            </a:pPr>
            <a:r>
              <a:rPr lang="sr-Cyrl-CS" altLang="sr-Latn-RS" sz="2000">
                <a:latin typeface="Arial" panose="020B0604020202020204" pitchFamily="34" charset="0"/>
              </a:rPr>
              <a:t>Цео ток имунизације може се поделити у три фазе:</a:t>
            </a:r>
          </a:p>
          <a:p>
            <a:pPr eaLnBrk="1" hangingPunct="1">
              <a:lnSpc>
                <a:spcPct val="130000"/>
              </a:lnSpc>
              <a:buClr>
                <a:srgbClr val="FFFF00"/>
              </a:buClr>
              <a:buSzTx/>
              <a:buFont typeface="Wingdings" panose="05000000000000000000" pitchFamily="2" charset="2"/>
              <a:buNone/>
            </a:pPr>
            <a:r>
              <a:rPr lang="sr-Cyrl-CS" altLang="sr-Latn-RS" sz="2000">
                <a:latin typeface="Arial" panose="020B0604020202020204" pitchFamily="34" charset="0"/>
              </a:rPr>
              <a:t>1. Фаза припремања имунизације</a:t>
            </a:r>
          </a:p>
          <a:p>
            <a:pPr lvl="1" eaLnBrk="1" hangingPunct="1">
              <a:lnSpc>
                <a:spcPct val="130000"/>
              </a:lnSpc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донети програм обавезне имунизације,</a:t>
            </a:r>
          </a:p>
          <a:p>
            <a:pPr lvl="1" eaLnBrk="1" hangingPunct="1">
              <a:lnSpc>
                <a:spcPct val="130000"/>
              </a:lnSpc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сатавити план обавезне имунизације,</a:t>
            </a:r>
          </a:p>
          <a:p>
            <a:pPr lvl="1" eaLnBrk="1" hangingPunct="1">
              <a:lnSpc>
                <a:spcPct val="130000"/>
              </a:lnSpc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обезбедити финансијска средства,</a:t>
            </a:r>
          </a:p>
          <a:p>
            <a:pPr lvl="1" eaLnBrk="1" hangingPunct="1">
              <a:lnSpc>
                <a:spcPct val="130000"/>
              </a:lnSpc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припремити евиденционо-документациони материјал,</a:t>
            </a:r>
          </a:p>
          <a:p>
            <a:pPr lvl="1" eaLnBrk="1" hangingPunct="1">
              <a:lnSpc>
                <a:spcPct val="130000"/>
              </a:lnSpc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набавити вакцине и неопходан санитетски материјал,</a:t>
            </a:r>
          </a:p>
          <a:p>
            <a:pPr lvl="1" eaLnBrk="1" hangingPunct="1">
              <a:lnSpc>
                <a:spcPct val="130000"/>
              </a:lnSpc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обезбедити и уредити евиденционе пунктове,</a:t>
            </a:r>
          </a:p>
          <a:p>
            <a:pPr lvl="1" eaLnBrk="1" hangingPunct="1">
              <a:lnSpc>
                <a:spcPct val="130000"/>
              </a:lnSpc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прегледати картотеку обавезне имунизације,</a:t>
            </a:r>
          </a:p>
          <a:p>
            <a:pPr lvl="1" eaLnBrk="1" hangingPunct="1">
              <a:lnSpc>
                <a:spcPct val="130000"/>
              </a:lnSpc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организовати здравствено-пропагандни рад.</a:t>
            </a:r>
            <a:endParaRPr lang="en-US" altLang="sr-Latn-RS" sz="20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9306158"/>
      </p:ext>
    </p:extLst>
  </p:cSld>
  <p:clrMapOvr>
    <a:masterClrMapping/>
  </p:clrMapOvr>
  <p:transition spd="slow" advTm="2142"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2238375" y="1428750"/>
            <a:ext cx="6324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sr-Cyrl-CS" altLang="sr-Latn-RS" sz="2000" b="1">
                <a:solidFill>
                  <a:srgbClr val="FF0000"/>
                </a:solidFill>
                <a:latin typeface="Arial" panose="020B0604020202020204" pitchFamily="34" charset="0"/>
              </a:rPr>
              <a:t>Нега породиље</a:t>
            </a:r>
            <a:endParaRPr lang="en-US" altLang="sr-Latn-RS" sz="20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2166938" y="2000251"/>
            <a:ext cx="7848600" cy="489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 </a:t>
            </a:r>
            <a:r>
              <a:rPr lang="sr-Cyrl-CS" altLang="sr-Latn-RS" sz="2000">
                <a:latin typeface="Arial" panose="020B0604020202020204" pitchFamily="34" charset="0"/>
              </a:rPr>
              <a:t>Мирује два сата, контрола крварења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Прање – потом најмање два пута дневно (10-15 дана излучује лохије, могућност инфекције)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Правилна исхрана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Контрола столице (клизма)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Контрола температуре и пулса – инфекција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Успостављање дојења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Нега брадавица (започети још у трудноћи), правилан положај током дојења</a:t>
            </a:r>
          </a:p>
          <a:p>
            <a:pPr eaLnBrk="1" hangingPunct="1">
              <a:lnSpc>
                <a:spcPct val="135000"/>
              </a:lnSpc>
              <a:spcBef>
                <a:spcPct val="3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 Контрола лактације и дојки - маститис</a:t>
            </a:r>
          </a:p>
        </p:txBody>
      </p:sp>
    </p:spTree>
    <p:extLst>
      <p:ext uri="{BB962C8B-B14F-4D97-AF65-F5344CB8AC3E}">
        <p14:creationId xmlns:p14="http://schemas.microsoft.com/office/powerpoint/2010/main" val="3408814790"/>
      </p:ext>
    </p:extLst>
  </p:cSld>
  <p:clrMapOvr>
    <a:masterClrMapping/>
  </p:clrMapOvr>
  <p:transition spd="slow" advTm="35753">
    <p:cover/>
  </p:transition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Text Box 2"/>
          <p:cNvSpPr txBox="1">
            <a:spLocks noChangeArrowheads="1"/>
          </p:cNvSpPr>
          <p:nvPr/>
        </p:nvSpPr>
        <p:spPr bwMode="auto">
          <a:xfrm>
            <a:off x="2238375" y="1643063"/>
            <a:ext cx="7315200" cy="460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800100" indent="-34290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30000"/>
              </a:lnSpc>
              <a:buClr>
                <a:srgbClr val="FFFF00"/>
              </a:buClr>
              <a:buSzTx/>
              <a:buFont typeface="Wingdings" panose="05000000000000000000" pitchFamily="2" charset="2"/>
              <a:buNone/>
            </a:pPr>
            <a:r>
              <a:rPr lang="sr-Cyrl-CS" altLang="sr-Latn-RS" sz="2000">
                <a:solidFill>
                  <a:srgbClr val="FF0000"/>
                </a:solidFill>
                <a:latin typeface="Arial" panose="020B0604020202020204" pitchFamily="34" charset="0"/>
              </a:rPr>
              <a:t>2. Фаза извођења имунизације</a:t>
            </a:r>
          </a:p>
          <a:p>
            <a:pPr eaLnBrk="1" hangingPunct="1">
              <a:lnSpc>
                <a:spcPct val="130000"/>
              </a:lnSpc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endParaRPr lang="sr-Cyrl-CS" altLang="sr-Latn-RS" sz="2000">
              <a:solidFill>
                <a:srgbClr val="FFFF00"/>
              </a:solidFill>
              <a:latin typeface="Arial" panose="020B0604020202020204" pitchFamily="34" charset="0"/>
            </a:endParaRPr>
          </a:p>
          <a:p>
            <a:pPr lvl="1" eaLnBrk="1" hangingPunct="1">
              <a:lnSpc>
                <a:spcPct val="130000"/>
              </a:lnSpc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стерилизација инструмената,</a:t>
            </a:r>
          </a:p>
          <a:p>
            <a:pPr lvl="1" eaLnBrk="1" hangingPunct="1">
              <a:lnSpc>
                <a:spcPct val="130000"/>
              </a:lnSpc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преглед лица за имунизацију,</a:t>
            </a:r>
          </a:p>
          <a:p>
            <a:pPr lvl="1" eaLnBrk="1" hangingPunct="1">
              <a:lnSpc>
                <a:spcPct val="130000"/>
              </a:lnSpc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апликација вакцина.</a:t>
            </a:r>
          </a:p>
          <a:p>
            <a:pPr eaLnBrk="1" hangingPunct="1">
              <a:lnSpc>
                <a:spcPct val="130000"/>
              </a:lnSpc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endParaRPr lang="sr-Cyrl-CS" altLang="sr-Latn-RS" sz="2000">
              <a:latin typeface="Arial" panose="020B0604020202020204" pitchFamily="34" charset="0"/>
            </a:endParaRPr>
          </a:p>
          <a:p>
            <a:pPr eaLnBrk="1" hangingPunct="1">
              <a:lnSpc>
                <a:spcPct val="130000"/>
              </a:lnSpc>
              <a:buClr>
                <a:srgbClr val="FFFF00"/>
              </a:buClr>
              <a:buSzTx/>
              <a:buFont typeface="Wingdings" panose="05000000000000000000" pitchFamily="2" charset="2"/>
              <a:buNone/>
            </a:pPr>
            <a:r>
              <a:rPr lang="sr-Cyrl-CS" altLang="sr-Latn-RS" sz="2000">
                <a:solidFill>
                  <a:srgbClr val="FF0000"/>
                </a:solidFill>
                <a:latin typeface="Arial" panose="020B0604020202020204" pitchFamily="34" charset="0"/>
              </a:rPr>
              <a:t>3. Фаза евалуације резултата имунизације</a:t>
            </a:r>
          </a:p>
          <a:p>
            <a:pPr eaLnBrk="1" hangingPunct="1">
              <a:lnSpc>
                <a:spcPct val="130000"/>
              </a:lnSpc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endParaRPr lang="sr-Cyrl-CS" altLang="sr-Latn-RS" sz="2000">
              <a:solidFill>
                <a:srgbClr val="FFFF00"/>
              </a:solidFill>
              <a:latin typeface="Arial" panose="020B0604020202020204" pitchFamily="34" charset="0"/>
            </a:endParaRPr>
          </a:p>
          <a:p>
            <a:pPr lvl="1" eaLnBrk="1" hangingPunct="1">
              <a:lnSpc>
                <a:spcPct val="130000"/>
              </a:lnSpc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подношење извештаја,</a:t>
            </a:r>
          </a:p>
          <a:p>
            <a:pPr lvl="1" eaLnBrk="1" hangingPunct="1">
              <a:lnSpc>
                <a:spcPct val="130000"/>
              </a:lnSpc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latin typeface="Arial" panose="020B0604020202020204" pitchFamily="34" charset="0"/>
              </a:rPr>
              <a:t>контрола успеха.</a:t>
            </a:r>
            <a:endParaRPr lang="en-US" altLang="sr-Latn-RS" sz="20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5128285"/>
      </p:ext>
    </p:extLst>
  </p:cSld>
  <p:clrMapOvr>
    <a:masterClrMapping/>
  </p:clrMapOvr>
  <p:transition spd="slow" advTm="7529">
    <p:cover/>
  </p:transition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Text Box 2"/>
          <p:cNvSpPr txBox="1">
            <a:spLocks noChangeArrowheads="1"/>
          </p:cNvSpPr>
          <p:nvPr/>
        </p:nvSpPr>
        <p:spPr bwMode="auto">
          <a:xfrm>
            <a:off x="1881189" y="1285876"/>
            <a:ext cx="290988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sr-Cyrl-CS" altLang="sr-Latn-RS" sz="2000" b="1">
                <a:solidFill>
                  <a:srgbClr val="0070C0"/>
                </a:solidFill>
                <a:latin typeface="Arial" panose="020B0604020202020204" pitchFamily="34" charset="0"/>
              </a:rPr>
              <a:t>Пасивна имунизација</a:t>
            </a:r>
            <a:endParaRPr lang="en-US" altLang="sr-Latn-RS" sz="2000" b="1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  <p:sp>
        <p:nvSpPr>
          <p:cNvPr id="96259" name="Text Box 3"/>
          <p:cNvSpPr txBox="1">
            <a:spLocks noChangeArrowheads="1"/>
          </p:cNvSpPr>
          <p:nvPr/>
        </p:nvSpPr>
        <p:spPr bwMode="auto">
          <a:xfrm>
            <a:off x="1738313" y="1785938"/>
            <a:ext cx="8077200" cy="478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40000"/>
              </a:lnSpc>
              <a:spcBef>
                <a:spcPct val="7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solidFill>
                  <a:srgbClr val="FF0000"/>
                </a:solidFill>
                <a:latin typeface="Arial" panose="020B0604020202020204" pitchFamily="34" charset="0"/>
              </a:rPr>
              <a:t>Пасивни имунитет </a:t>
            </a:r>
            <a:r>
              <a:rPr lang="sr-Cyrl-CS" altLang="sr-Latn-RS" sz="2000">
                <a:latin typeface="Arial" panose="020B0604020202020204" pitchFamily="34" charset="0"/>
              </a:rPr>
              <a:t>је вид специфичне отпорности организма који настаје уношењем готових антитела природним или вештачким путем.</a:t>
            </a:r>
          </a:p>
          <a:p>
            <a:pPr eaLnBrk="1" hangingPunct="1">
              <a:lnSpc>
                <a:spcPct val="140000"/>
              </a:lnSpc>
              <a:spcBef>
                <a:spcPct val="7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solidFill>
                  <a:srgbClr val="FF0000"/>
                </a:solidFill>
                <a:latin typeface="Arial" panose="020B0604020202020204" pitchFamily="34" charset="0"/>
              </a:rPr>
              <a:t>Природни пасивни имунитет </a:t>
            </a:r>
            <a:r>
              <a:rPr lang="sr-Cyrl-CS" altLang="sr-Latn-RS" sz="2000">
                <a:latin typeface="Arial" panose="020B0604020202020204" pitchFamily="34" charset="0"/>
              </a:rPr>
              <a:t>се стиче преношењем антитела мајке трансплацентарно почев од 3. месеца интраутериног живота и преко колострума у постнаталном периоду;</a:t>
            </a:r>
            <a:br>
              <a:rPr lang="sr-Cyrl-CS" altLang="sr-Latn-RS" sz="2000">
                <a:latin typeface="Arial" panose="020B0604020202020204" pitchFamily="34" charset="0"/>
              </a:rPr>
            </a:br>
            <a:r>
              <a:rPr lang="sr-Cyrl-CS" altLang="sr-Latn-RS" sz="2000">
                <a:latin typeface="Arial" panose="020B0604020202020204" pitchFamily="34" charset="0"/>
              </a:rPr>
              <a:t>Овај вид имунитета траје до 6 месеци од рођења.</a:t>
            </a:r>
          </a:p>
          <a:p>
            <a:pPr eaLnBrk="1" hangingPunct="1">
              <a:lnSpc>
                <a:spcPct val="140000"/>
              </a:lnSpc>
              <a:spcBef>
                <a:spcPct val="7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solidFill>
                  <a:srgbClr val="FF0000"/>
                </a:solidFill>
                <a:latin typeface="Arial" panose="020B0604020202020204" pitchFamily="34" charset="0"/>
              </a:rPr>
              <a:t>Вештачки пасивни имунитет </a:t>
            </a:r>
            <a:r>
              <a:rPr lang="sr-Cyrl-CS" altLang="sr-Latn-RS" sz="2000">
                <a:latin typeface="Arial" panose="020B0604020202020204" pitchFamily="34" charset="0"/>
              </a:rPr>
              <a:t>постиже се уношењем серума и гамаглобулина пореклом од имуних људи и жив</a:t>
            </a:r>
            <a:r>
              <a:rPr lang="en-US" altLang="sr-Latn-RS" sz="2000">
                <a:latin typeface="Arial" panose="020B0604020202020204" pitchFamily="34" charset="0"/>
              </a:rPr>
              <a:t>o</a:t>
            </a:r>
            <a:r>
              <a:rPr lang="sr-Cyrl-CS" altLang="sr-Latn-RS" sz="2000">
                <a:latin typeface="Arial" panose="020B0604020202020204" pitchFamily="34" charset="0"/>
              </a:rPr>
              <a:t>тиња (пасивна имунизација).</a:t>
            </a:r>
            <a:endParaRPr lang="en-US" altLang="sr-Latn-RS" sz="20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2604502"/>
      </p:ext>
    </p:extLst>
  </p:cSld>
  <p:clrMapOvr>
    <a:masterClrMapping/>
  </p:clrMapOvr>
  <p:transition spd="slow" advTm="20903">
    <p:cover/>
  </p:transition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Text Box 2"/>
          <p:cNvSpPr txBox="1">
            <a:spLocks noChangeArrowheads="1"/>
          </p:cNvSpPr>
          <p:nvPr/>
        </p:nvSpPr>
        <p:spPr bwMode="auto">
          <a:xfrm>
            <a:off x="1524000" y="1928814"/>
            <a:ext cx="8001000" cy="4573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800100" indent="-34290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40000"/>
              </a:lnSpc>
              <a:spcBef>
                <a:spcPct val="7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solidFill>
                  <a:srgbClr val="FF0000"/>
                </a:solidFill>
                <a:latin typeface="Arial" panose="020B0604020202020204" pitchFamily="34" charset="0"/>
              </a:rPr>
              <a:t>Пасивна имунизација </a:t>
            </a:r>
            <a:r>
              <a:rPr lang="sr-Cyrl-CS" altLang="sr-Latn-RS" sz="2000">
                <a:latin typeface="Arial" panose="020B0604020202020204" pitchFamily="34" charset="0"/>
              </a:rPr>
              <a:t>је оправдана код непосредне изложености опасности од појединих инфекција када је у питању неки од следећих разлога:</a:t>
            </a:r>
          </a:p>
          <a:p>
            <a:pPr lvl="1" eaLnBrk="1" hangingPunct="1">
              <a:lnSpc>
                <a:spcPct val="140000"/>
              </a:lnSpc>
              <a:spcBef>
                <a:spcPct val="70000"/>
              </a:spcBef>
              <a:buClr>
                <a:schemeClr val="tx1"/>
              </a:buClr>
              <a:buSzTx/>
              <a:buFont typeface="Wingdings" panose="05000000000000000000" pitchFamily="2" charset="2"/>
              <a:buAutoNum type="alphaLcPeriod"/>
            </a:pPr>
            <a:r>
              <a:rPr lang="sr-Cyrl-CS" altLang="sr-Latn-RS" sz="2000">
                <a:latin typeface="Arial" panose="020B0604020202020204" pitchFamily="34" charset="0"/>
              </a:rPr>
              <a:t>активна имунизација се не изводи (вирусни хепатитис А, варичела), или је контраиндикована;</a:t>
            </a:r>
          </a:p>
          <a:p>
            <a:pPr lvl="1" eaLnBrk="1" hangingPunct="1">
              <a:lnSpc>
                <a:spcPct val="140000"/>
              </a:lnSpc>
              <a:spcBef>
                <a:spcPct val="70000"/>
              </a:spcBef>
              <a:buClr>
                <a:schemeClr val="tx1"/>
              </a:buClr>
              <a:buSzTx/>
              <a:buFont typeface="Wingdings" panose="05000000000000000000" pitchFamily="2" charset="2"/>
              <a:buNone/>
            </a:pPr>
            <a:r>
              <a:rPr lang="sr-Cyrl-CS" altLang="sr-Latn-RS" sz="2000">
                <a:latin typeface="Arial" panose="020B0604020202020204" pitchFamily="34" charset="0"/>
              </a:rPr>
              <a:t>б</a:t>
            </a:r>
            <a:r>
              <a:rPr lang="sr-Latn-CS" altLang="sr-Latn-RS" sz="2000">
                <a:latin typeface="Arial" panose="020B0604020202020204" pitchFamily="34" charset="0"/>
              </a:rPr>
              <a:t>. </a:t>
            </a:r>
            <a:r>
              <a:rPr lang="sr-Cyrl-CS" altLang="sr-Latn-RS" sz="2000">
                <a:latin typeface="Arial" panose="020B0604020202020204" pitchFamily="34" charset="0"/>
              </a:rPr>
              <a:t>недовољно времена за продукцију сопствених антитела вакцинацијом;</a:t>
            </a:r>
          </a:p>
          <a:p>
            <a:pPr lvl="1" eaLnBrk="1" hangingPunct="1">
              <a:lnSpc>
                <a:spcPct val="140000"/>
              </a:lnSpc>
              <a:spcBef>
                <a:spcPct val="70000"/>
              </a:spcBef>
              <a:buClr>
                <a:schemeClr val="tx1"/>
              </a:buClr>
              <a:buSzTx/>
              <a:buFont typeface="Wingdings" panose="05000000000000000000" pitchFamily="2" charset="2"/>
              <a:buNone/>
            </a:pPr>
            <a:r>
              <a:rPr lang="sr-Cyrl-CS" altLang="sr-Latn-RS" sz="2000">
                <a:latin typeface="Arial" panose="020B0604020202020204" pitchFamily="34" charset="0"/>
              </a:rPr>
              <a:t>ц. неопходност комбиноване пасивно-активне имунопрофилаксе (тетанус, беснило).</a:t>
            </a:r>
            <a:endParaRPr lang="en-US" altLang="sr-Latn-RS" sz="20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5640500"/>
      </p:ext>
    </p:extLst>
  </p:cSld>
  <p:clrMapOvr>
    <a:masterClrMapping/>
  </p:clrMapOvr>
  <p:transition spd="slow" advTm="7544">
    <p:cover/>
  </p:transition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Text Box 2"/>
          <p:cNvSpPr txBox="1">
            <a:spLocks noChangeArrowheads="1"/>
          </p:cNvSpPr>
          <p:nvPr/>
        </p:nvSpPr>
        <p:spPr bwMode="auto">
          <a:xfrm>
            <a:off x="1738313" y="1571626"/>
            <a:ext cx="373221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sr-Latn-RS" sz="2000" b="1">
                <a:solidFill>
                  <a:schemeClr val="accent1"/>
                </a:solidFill>
                <a:latin typeface="Arial" panose="020B0604020202020204" pitchFamily="34" charset="0"/>
              </a:rPr>
              <a:t>Имуни серуми (антисеруми)</a:t>
            </a:r>
          </a:p>
        </p:txBody>
      </p:sp>
      <p:sp>
        <p:nvSpPr>
          <p:cNvPr id="98307" name="Text Box 3"/>
          <p:cNvSpPr txBox="1">
            <a:spLocks noChangeArrowheads="1"/>
          </p:cNvSpPr>
          <p:nvPr/>
        </p:nvSpPr>
        <p:spPr bwMode="auto">
          <a:xfrm>
            <a:off x="1809750" y="2571751"/>
            <a:ext cx="7848600" cy="304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6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sr-Latn-RS" sz="2000" b="1">
                <a:solidFill>
                  <a:srgbClr val="FF0000"/>
                </a:solidFill>
                <a:latin typeface="Arial" panose="020B0604020202020204" pitchFamily="34" charset="0"/>
              </a:rPr>
              <a:t>Имуни серуми или антисеруми</a:t>
            </a:r>
            <a:r>
              <a:rPr lang="en-US" altLang="sr-Latn-RS" sz="2000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r>
              <a:rPr lang="en-US" altLang="sr-Latn-RS" sz="2000">
                <a:latin typeface="Arial" panose="020B0604020202020204" pitchFamily="34" charset="0"/>
              </a:rPr>
              <a:t>су фракција крви која садржи антитела против одређених проузроковача или неких врста токсина.</a:t>
            </a:r>
          </a:p>
          <a:p>
            <a:pPr eaLnBrk="1" hangingPunct="1">
              <a:lnSpc>
                <a:spcPct val="16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sr-Latn-RS" sz="2000">
                <a:latin typeface="Arial" panose="020B0604020202020204" pitchFamily="34" charset="0"/>
              </a:rPr>
              <a:t>За добијање имуних серума користи се техника хиперимунизације животиња, најчешће коња, и тиме се обезбеђује висок титар антитела.</a:t>
            </a:r>
          </a:p>
        </p:txBody>
      </p:sp>
    </p:spTree>
    <p:extLst>
      <p:ext uri="{BB962C8B-B14F-4D97-AF65-F5344CB8AC3E}">
        <p14:creationId xmlns:p14="http://schemas.microsoft.com/office/powerpoint/2010/main" val="3286397294"/>
      </p:ext>
    </p:extLst>
  </p:cSld>
  <p:clrMapOvr>
    <a:masterClrMapping/>
  </p:clrMapOvr>
  <p:transition spd="slow" advTm="12308">
    <p:cover/>
  </p:transition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Text Box 2"/>
          <p:cNvSpPr txBox="1">
            <a:spLocks noChangeArrowheads="1"/>
          </p:cNvSpPr>
          <p:nvPr/>
        </p:nvSpPr>
        <p:spPr bwMode="auto">
          <a:xfrm>
            <a:off x="1881189" y="1214439"/>
            <a:ext cx="292893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sr-Cyrl-CS" altLang="sr-Latn-RS" sz="2000">
                <a:solidFill>
                  <a:schemeClr val="accent1"/>
                </a:solidFill>
                <a:latin typeface="Arial" panose="020B0604020202020204" pitchFamily="34" charset="0"/>
              </a:rPr>
              <a:t>Подела имуних серума</a:t>
            </a:r>
            <a:endParaRPr lang="en-US" altLang="sr-Latn-RS" sz="200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99331" name="Text Box 3"/>
          <p:cNvSpPr txBox="1">
            <a:spLocks noChangeArrowheads="1"/>
          </p:cNvSpPr>
          <p:nvPr/>
        </p:nvSpPr>
        <p:spPr bwMode="auto">
          <a:xfrm>
            <a:off x="1524000" y="1571626"/>
            <a:ext cx="8858250" cy="424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800100" indent="-34290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10000"/>
              </a:lnSpc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solidFill>
                  <a:srgbClr val="FF0000"/>
                </a:solidFill>
                <a:latin typeface="Arial" panose="020B0604020202020204" pitchFamily="34" charset="0"/>
              </a:rPr>
              <a:t>Антибактеријски серуми </a:t>
            </a:r>
            <a:r>
              <a:rPr lang="sr-Cyrl-CS" altLang="sr-Latn-RS" sz="2000">
                <a:latin typeface="Arial" panose="020B0604020202020204" pitchFamily="34" charset="0"/>
              </a:rPr>
              <a:t>(антистрептококни, антименингококни) - изгубили су на значају са проналаском антибиотика.</a:t>
            </a:r>
          </a:p>
          <a:p>
            <a:pPr eaLnBrk="1" hangingPunct="1">
              <a:lnSpc>
                <a:spcPct val="110000"/>
              </a:lnSpc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solidFill>
                  <a:srgbClr val="FF0000"/>
                </a:solidFill>
                <a:latin typeface="Arial" panose="020B0604020202020204" pitchFamily="34" charset="0"/>
              </a:rPr>
              <a:t>Антивирусни серуми </a:t>
            </a:r>
            <a:r>
              <a:rPr lang="sr-Cyrl-CS" altLang="sr-Latn-RS" sz="2000">
                <a:latin typeface="Arial" panose="020B0604020202020204" pitchFamily="34" charset="0"/>
              </a:rPr>
              <a:t>– до скора је био у употреби хиперимуни серум против беснила који се добија из крви имунизованих коња. ( данас је замењен хиперимуним хуманим антирабичним имуноглобулином).</a:t>
            </a:r>
          </a:p>
          <a:p>
            <a:pPr eaLnBrk="1" hangingPunct="1">
              <a:lnSpc>
                <a:spcPct val="110000"/>
              </a:lnSpc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solidFill>
                  <a:srgbClr val="FF0000"/>
                </a:solidFill>
                <a:latin typeface="Arial" panose="020B0604020202020204" pitchFamily="34" charset="0"/>
              </a:rPr>
              <a:t>Антитоксични серуми:</a:t>
            </a:r>
          </a:p>
          <a:p>
            <a:pPr lvl="1" eaLnBrk="1" hangingPunct="1">
              <a:lnSpc>
                <a:spcPct val="110000"/>
              </a:lnSpc>
              <a:buClr>
                <a:srgbClr val="FFFF00"/>
              </a:buClr>
              <a:buSzTx/>
              <a:buFont typeface="Wingdings" panose="05000000000000000000" pitchFamily="2" charset="2"/>
              <a:buNone/>
            </a:pPr>
            <a:r>
              <a:rPr lang="sr-Cyrl-CS" altLang="sr-Latn-RS" sz="2000">
                <a:solidFill>
                  <a:srgbClr val="FF0000"/>
                </a:solidFill>
                <a:latin typeface="Arial" panose="020B0604020202020204" pitchFamily="34" charset="0"/>
              </a:rPr>
              <a:t>а. </a:t>
            </a:r>
            <a:r>
              <a:rPr lang="sr-Cyrl-CS" altLang="sr-Latn-RS" sz="2000" u="sng">
                <a:solidFill>
                  <a:srgbClr val="FF0000"/>
                </a:solidFill>
                <a:latin typeface="Arial" panose="020B0604020202020204" pitchFamily="34" charset="0"/>
              </a:rPr>
              <a:t>Антитетанусни серум</a:t>
            </a:r>
            <a:r>
              <a:rPr lang="sr-Cyrl-CS" altLang="sr-Latn-RS" sz="2000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r>
              <a:rPr lang="sr-Cyrl-CS" altLang="sr-Latn-RS" sz="2000">
                <a:latin typeface="Arial" panose="020B0604020202020204" pitchFamily="34" charset="0"/>
              </a:rPr>
              <a:t>(профилактичка доза 5000 АЈ),</a:t>
            </a:r>
          </a:p>
          <a:p>
            <a:pPr lvl="1" eaLnBrk="1" hangingPunct="1">
              <a:lnSpc>
                <a:spcPct val="110000"/>
              </a:lnSpc>
              <a:buClr>
                <a:srgbClr val="FFFF00"/>
              </a:buClr>
              <a:buSzTx/>
              <a:buFont typeface="Wingdings" panose="05000000000000000000" pitchFamily="2" charset="2"/>
              <a:buNone/>
            </a:pPr>
            <a:r>
              <a:rPr lang="sr-Cyrl-CS" altLang="sr-Latn-RS" sz="2000">
                <a:solidFill>
                  <a:srgbClr val="FF0000"/>
                </a:solidFill>
                <a:latin typeface="Arial" panose="020B0604020202020204" pitchFamily="34" charset="0"/>
              </a:rPr>
              <a:t>б. </a:t>
            </a:r>
            <a:r>
              <a:rPr lang="sr-Cyrl-CS" altLang="sr-Latn-RS" sz="2000" u="sng">
                <a:solidFill>
                  <a:srgbClr val="FF0000"/>
                </a:solidFill>
                <a:latin typeface="Arial" panose="020B0604020202020204" pitchFamily="34" charset="0"/>
              </a:rPr>
              <a:t>Антидифтерични серум</a:t>
            </a:r>
            <a:r>
              <a:rPr lang="sr-Cyrl-CS" altLang="sr-Latn-RS" sz="2000" i="1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r>
              <a:rPr lang="sr-Cyrl-CS" altLang="sr-Latn-RS" sz="2000">
                <a:latin typeface="Arial" panose="020B0604020202020204" pitchFamily="34" charset="0"/>
              </a:rPr>
              <a:t>(профилактичка доза 5-10 000 АЈ),</a:t>
            </a:r>
          </a:p>
          <a:p>
            <a:pPr lvl="1" eaLnBrk="1" hangingPunct="1">
              <a:lnSpc>
                <a:spcPct val="110000"/>
              </a:lnSpc>
              <a:buClr>
                <a:srgbClr val="FFFF00"/>
              </a:buClr>
              <a:buSzTx/>
              <a:buFont typeface="Wingdings" panose="05000000000000000000" pitchFamily="2" charset="2"/>
              <a:buNone/>
            </a:pPr>
            <a:r>
              <a:rPr lang="sr-Cyrl-CS" altLang="sr-Latn-RS" sz="2000">
                <a:solidFill>
                  <a:srgbClr val="FF0000"/>
                </a:solidFill>
                <a:latin typeface="Arial" panose="020B0604020202020204" pitchFamily="34" charset="0"/>
              </a:rPr>
              <a:t>в. </a:t>
            </a:r>
            <a:r>
              <a:rPr lang="sr-Cyrl-CS" altLang="sr-Latn-RS" sz="2000" u="sng">
                <a:solidFill>
                  <a:srgbClr val="FF0000"/>
                </a:solidFill>
                <a:latin typeface="Arial" panose="020B0604020202020204" pitchFamily="34" charset="0"/>
              </a:rPr>
              <a:t>Антиботулински серум</a:t>
            </a:r>
            <a:r>
              <a:rPr lang="sr-Cyrl-CS" altLang="sr-Latn-RS" sz="2000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r>
              <a:rPr lang="sr-Cyrl-CS" altLang="sr-Latn-RS" sz="2000">
                <a:latin typeface="Arial" panose="020B0604020202020204" pitchFamily="34" charset="0"/>
              </a:rPr>
              <a:t>(терапијска доза 500</a:t>
            </a:r>
            <a:r>
              <a:rPr lang="sr-Latn-CS" altLang="sr-Latn-RS" sz="2000">
                <a:latin typeface="Arial" panose="020B0604020202020204" pitchFamily="34" charset="0"/>
              </a:rPr>
              <a:t> </a:t>
            </a:r>
            <a:r>
              <a:rPr lang="sr-Latn-CS" altLang="sr-Latn-RS" sz="2000" i="1">
                <a:latin typeface="Arial" panose="020B0604020202020204" pitchFamily="34" charset="0"/>
              </a:rPr>
              <a:t>ml</a:t>
            </a:r>
            <a:r>
              <a:rPr lang="sr-Latn-CS" altLang="sr-Latn-RS" sz="2000">
                <a:latin typeface="Arial" panose="020B0604020202020204" pitchFamily="34" charset="0"/>
              </a:rPr>
              <a:t>)</a:t>
            </a:r>
            <a:r>
              <a:rPr lang="sr-Cyrl-CS" altLang="sr-Latn-RS" sz="2000">
                <a:latin typeface="Arial" panose="020B0604020202020204" pitchFamily="34" charset="0"/>
              </a:rPr>
              <a:t>,</a:t>
            </a:r>
            <a:endParaRPr lang="en-US" altLang="sr-Latn-RS" sz="2000">
              <a:latin typeface="Arial" panose="020B0604020202020204" pitchFamily="34" charset="0"/>
            </a:endParaRPr>
          </a:p>
          <a:p>
            <a:pPr lvl="1" eaLnBrk="1" hangingPunct="1">
              <a:lnSpc>
                <a:spcPct val="110000"/>
              </a:lnSpc>
              <a:buClr>
                <a:srgbClr val="FFFF00"/>
              </a:buClr>
              <a:buSzTx/>
              <a:buFont typeface="Wingdings" panose="05000000000000000000" pitchFamily="2" charset="2"/>
              <a:buNone/>
            </a:pPr>
            <a:r>
              <a:rPr lang="en-US" altLang="sr-Latn-RS" sz="2000">
                <a:solidFill>
                  <a:srgbClr val="FF0000"/>
                </a:solidFill>
                <a:latin typeface="Arial" panose="020B0604020202020204" pitchFamily="34" charset="0"/>
              </a:rPr>
              <a:t>г</a:t>
            </a:r>
            <a:r>
              <a:rPr lang="sr-Latn-CS" altLang="sr-Latn-RS" sz="2000">
                <a:solidFill>
                  <a:srgbClr val="FF0000"/>
                </a:solidFill>
                <a:latin typeface="Arial" panose="020B0604020202020204" pitchFamily="34" charset="0"/>
              </a:rPr>
              <a:t>. </a:t>
            </a:r>
            <a:r>
              <a:rPr lang="en-US" altLang="sr-Latn-RS" sz="2000" u="sng">
                <a:solidFill>
                  <a:srgbClr val="FF0000"/>
                </a:solidFill>
                <a:latin typeface="Arial" panose="020B0604020202020204" pitchFamily="34" charset="0"/>
              </a:rPr>
              <a:t>Антигангренозни</a:t>
            </a:r>
            <a:r>
              <a:rPr lang="sr-Latn-CS" altLang="sr-Latn-RS" sz="2000" u="sng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r>
              <a:rPr lang="en-US" altLang="sr-Latn-RS" sz="2000" u="sng">
                <a:solidFill>
                  <a:srgbClr val="FF0000"/>
                </a:solidFill>
                <a:latin typeface="Arial" panose="020B0604020202020204" pitchFamily="34" charset="0"/>
              </a:rPr>
              <a:t>серум</a:t>
            </a:r>
            <a:r>
              <a:rPr lang="sr-Latn-CS" altLang="sr-Latn-RS" sz="2000">
                <a:solidFill>
                  <a:srgbClr val="FF0000"/>
                </a:solidFill>
                <a:latin typeface="Arial" panose="020B0604020202020204" pitchFamily="34" charset="0"/>
              </a:rPr>
              <a:t>  </a:t>
            </a:r>
            <a:r>
              <a:rPr lang="sr-Latn-CS" altLang="sr-Latn-RS" sz="2000">
                <a:latin typeface="Arial" panose="020B0604020202020204" pitchFamily="34" charset="0"/>
              </a:rPr>
              <a:t>(користи </a:t>
            </a:r>
            <a:r>
              <a:rPr lang="en-US" altLang="sr-Latn-RS" sz="2000">
                <a:latin typeface="Arial" panose="020B0604020202020204" pitchFamily="34" charset="0"/>
              </a:rPr>
              <a:t>се</a:t>
            </a:r>
            <a:r>
              <a:rPr lang="sr-Latn-CS" altLang="sr-Latn-RS" sz="2000">
                <a:latin typeface="Arial" panose="020B0604020202020204" pitchFamily="34" charset="0"/>
              </a:rPr>
              <a:t> </a:t>
            </a:r>
            <a:r>
              <a:rPr lang="en-US" altLang="sr-Latn-RS" sz="2000">
                <a:latin typeface="Arial" panose="020B0604020202020204" pitchFamily="34" charset="0"/>
              </a:rPr>
              <a:t>само</a:t>
            </a:r>
            <a:r>
              <a:rPr lang="sr-Latn-CS" altLang="sr-Latn-RS" sz="2000">
                <a:latin typeface="Arial" panose="020B0604020202020204" pitchFamily="34" charset="0"/>
              </a:rPr>
              <a:t> </a:t>
            </a:r>
            <a:r>
              <a:rPr lang="en-US" altLang="sr-Latn-RS" sz="2000">
                <a:latin typeface="Arial" panose="020B0604020202020204" pitchFamily="34" charset="0"/>
              </a:rPr>
              <a:t>у</a:t>
            </a:r>
            <a:r>
              <a:rPr lang="sr-Latn-CS" altLang="sr-Latn-RS" sz="2000">
                <a:latin typeface="Arial" panose="020B0604020202020204" pitchFamily="34" charset="0"/>
              </a:rPr>
              <a:t> </a:t>
            </a:r>
            <a:r>
              <a:rPr lang="en-US" altLang="sr-Latn-RS" sz="2000">
                <a:latin typeface="Arial" panose="020B0604020202020204" pitchFamily="34" charset="0"/>
              </a:rPr>
              <a:t>рату</a:t>
            </a:r>
            <a:r>
              <a:rPr lang="sr-Latn-CS" altLang="sr-Latn-RS" sz="2000">
                <a:latin typeface="Arial" panose="020B0604020202020204" pitchFamily="34" charset="0"/>
              </a:rPr>
              <a:t>)</a:t>
            </a:r>
            <a:r>
              <a:rPr lang="sr-Cyrl-CS" altLang="sr-Latn-RS" sz="2000">
                <a:latin typeface="Arial" panose="020B0604020202020204" pitchFamily="34" charset="0"/>
              </a:rPr>
              <a:t>,</a:t>
            </a:r>
          </a:p>
          <a:p>
            <a:pPr lvl="1" eaLnBrk="1" hangingPunct="1">
              <a:lnSpc>
                <a:spcPct val="110000"/>
              </a:lnSpc>
              <a:buClr>
                <a:srgbClr val="FFFF00"/>
              </a:buClr>
              <a:buSzTx/>
              <a:buFont typeface="Wingdings" panose="05000000000000000000" pitchFamily="2" charset="2"/>
              <a:buNone/>
            </a:pPr>
            <a:r>
              <a:rPr lang="sr-Cyrl-CS" altLang="sr-Latn-RS" sz="2000">
                <a:solidFill>
                  <a:srgbClr val="FF0000"/>
                </a:solidFill>
                <a:latin typeface="Arial" panose="020B0604020202020204" pitchFamily="34" charset="0"/>
              </a:rPr>
              <a:t>д. </a:t>
            </a:r>
            <a:r>
              <a:rPr lang="sr-Cyrl-CS" altLang="sr-Latn-RS" sz="2000" u="sng">
                <a:solidFill>
                  <a:srgbClr val="FF0000"/>
                </a:solidFill>
                <a:latin typeface="Arial" panose="020B0604020202020204" pitchFamily="34" charset="0"/>
              </a:rPr>
              <a:t>Антивиперини серум</a:t>
            </a:r>
            <a:r>
              <a:rPr lang="sr-Cyrl-CS" altLang="sr-Latn-RS" sz="2000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r>
              <a:rPr lang="sr-Cyrl-CS" altLang="sr-Latn-RS" sz="2000">
                <a:latin typeface="Arial" panose="020B0604020202020204" pitchFamily="34" charset="0"/>
              </a:rPr>
              <a:t>(терапијска доза 6000 АЈ).</a:t>
            </a:r>
            <a:endParaRPr lang="en-US" altLang="sr-Latn-RS" sz="2000">
              <a:latin typeface="Arial" panose="020B0604020202020204" pitchFamily="34" charset="0"/>
            </a:endParaRPr>
          </a:p>
        </p:txBody>
      </p:sp>
      <p:sp>
        <p:nvSpPr>
          <p:cNvPr id="99332" name="Text Box 4"/>
          <p:cNvSpPr txBox="1">
            <a:spLocks noChangeArrowheads="1"/>
          </p:cNvSpPr>
          <p:nvPr/>
        </p:nvSpPr>
        <p:spPr bwMode="auto">
          <a:xfrm>
            <a:off x="1952625" y="6286500"/>
            <a:ext cx="8072438" cy="406400"/>
          </a:xfrm>
          <a:prstGeom prst="rect">
            <a:avLst/>
          </a:prstGeom>
          <a:solidFill>
            <a:schemeClr val="accent1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sr-Cyrl-CS" altLang="sr-Latn-RS" sz="2000">
                <a:solidFill>
                  <a:schemeClr val="bg2"/>
                </a:solidFill>
                <a:latin typeface="Arial" panose="020B0604020202020204" pitchFamily="34" charset="0"/>
              </a:rPr>
              <a:t>СЕРУМИ СЕ АПЛИКУЈУ УЗ ОБАВЕЗНУ ДЕСЕНЗИБИЛИЗАЦИЈУ!!!</a:t>
            </a:r>
            <a:endParaRPr lang="en-US" altLang="sr-Latn-RS" sz="2000">
              <a:solidFill>
                <a:schemeClr val="bg2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597821"/>
      </p:ext>
    </p:extLst>
  </p:cSld>
  <p:clrMapOvr>
    <a:masterClrMapping/>
  </p:clrMapOvr>
  <p:transition spd="slow" advTm="17247">
    <p:cover/>
  </p:transition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ext Box 2"/>
          <p:cNvSpPr txBox="1">
            <a:spLocks noChangeArrowheads="1"/>
          </p:cNvSpPr>
          <p:nvPr/>
        </p:nvSpPr>
        <p:spPr bwMode="auto">
          <a:xfrm>
            <a:off x="2595564" y="2000251"/>
            <a:ext cx="551973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sr-Latn-RS" sz="2000" b="1">
                <a:solidFill>
                  <a:srgbClr val="0070C0"/>
                </a:solidFill>
                <a:latin typeface="Arial" panose="020B0604020202020204" pitchFamily="34" charset="0"/>
              </a:rPr>
              <a:t>Гамаглобулини (хумани имуноглобулини)</a:t>
            </a:r>
          </a:p>
        </p:txBody>
      </p:sp>
      <p:sp>
        <p:nvSpPr>
          <p:cNvPr id="100355" name="Text Box 3"/>
          <p:cNvSpPr txBox="1">
            <a:spLocks noChangeArrowheads="1"/>
          </p:cNvSpPr>
          <p:nvPr/>
        </p:nvSpPr>
        <p:spPr bwMode="auto">
          <a:xfrm>
            <a:off x="2238375" y="3500438"/>
            <a:ext cx="7620000" cy="173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80000"/>
              </a:lnSpc>
              <a:spcBef>
                <a:spcPct val="7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solidFill>
                  <a:srgbClr val="FF0000"/>
                </a:solidFill>
                <a:latin typeface="Arial" panose="020B0604020202020204" pitchFamily="34" charset="0"/>
              </a:rPr>
              <a:t>Гамаглобулини или хумани имуноглобулини </a:t>
            </a:r>
            <a:r>
              <a:rPr lang="en-US" altLang="sr-Latn-RS" sz="2000">
                <a:latin typeface="Arial" panose="020B0604020202020204" pitchFamily="34" charset="0"/>
              </a:rPr>
              <a:t>представљају протеинску фракцију серума која садржи антивирусна, антибактеријска и у мањој мери антитоскична антитела.</a:t>
            </a:r>
          </a:p>
        </p:txBody>
      </p:sp>
    </p:spTree>
    <p:extLst>
      <p:ext uri="{BB962C8B-B14F-4D97-AF65-F5344CB8AC3E}">
        <p14:creationId xmlns:p14="http://schemas.microsoft.com/office/powerpoint/2010/main" val="1390789704"/>
      </p:ext>
    </p:extLst>
  </p:cSld>
  <p:clrMapOvr>
    <a:masterClrMapping/>
  </p:clrMapOvr>
  <p:transition spd="slow" advTm="12049">
    <p:cover/>
  </p:transition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Text Box 2"/>
          <p:cNvSpPr txBox="1">
            <a:spLocks noChangeArrowheads="1"/>
          </p:cNvSpPr>
          <p:nvPr/>
        </p:nvSpPr>
        <p:spPr bwMode="auto">
          <a:xfrm>
            <a:off x="1809750" y="1571626"/>
            <a:ext cx="29289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sr-Cyrl-CS" altLang="sr-Latn-RS" sz="2000">
                <a:solidFill>
                  <a:schemeClr val="accent1"/>
                </a:solidFill>
                <a:latin typeface="Arial" panose="020B0604020202020204" pitchFamily="34" charset="0"/>
              </a:rPr>
              <a:t>Подела гамаглобулина</a:t>
            </a:r>
            <a:endParaRPr lang="en-US" altLang="sr-Latn-RS" sz="200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101379" name="Text Box 3"/>
          <p:cNvSpPr txBox="1">
            <a:spLocks noChangeArrowheads="1"/>
          </p:cNvSpPr>
          <p:nvPr/>
        </p:nvSpPr>
        <p:spPr bwMode="auto">
          <a:xfrm>
            <a:off x="1524000" y="2143125"/>
            <a:ext cx="7848600" cy="427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7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solidFill>
                  <a:srgbClr val="FF0000"/>
                </a:solidFill>
                <a:latin typeface="Arial" panose="020B0604020202020204" pitchFamily="34" charset="0"/>
              </a:rPr>
              <a:t>Стандардни гамаглобулини </a:t>
            </a:r>
            <a:r>
              <a:rPr lang="sr-Cyrl-CS" altLang="sr-Latn-RS" sz="2000">
                <a:latin typeface="Arial" panose="020B0604020202020204" pitchFamily="34" charset="0"/>
              </a:rPr>
              <a:t>се добијају из плазме најмање 1000 здравих давалаца крви или из интактних плаценти здравих жена (фракционисањем плазме).</a:t>
            </a:r>
            <a:br>
              <a:rPr lang="sr-Cyrl-CS" altLang="sr-Latn-RS" sz="2000">
                <a:latin typeface="Arial" panose="020B0604020202020204" pitchFamily="34" charset="0"/>
              </a:rPr>
            </a:br>
            <a:r>
              <a:rPr lang="sr-Cyrl-CS" altLang="sr-Latn-RS" sz="2000">
                <a:latin typeface="Arial" panose="020B0604020202020204" pitchFamily="34" charset="0"/>
              </a:rPr>
              <a:t>Користе се у профилакси неких вирусних болести и то: морбила, вирусног хепатитиса А, рубеле, варичеле, паротитиса и полиомијелитиса (доза: 0,02-0,2 </a:t>
            </a:r>
            <a:r>
              <a:rPr lang="en-US" altLang="sr-Latn-RS" sz="2000">
                <a:latin typeface="Arial" panose="020B0604020202020204" pitchFamily="34" charset="0"/>
              </a:rPr>
              <a:t>ml</a:t>
            </a:r>
            <a:r>
              <a:rPr lang="sr-Cyrl-CS" altLang="sr-Latn-RS" sz="2000">
                <a:latin typeface="Arial" panose="020B0604020202020204" pitchFamily="34" charset="0"/>
              </a:rPr>
              <a:t> на килограм тел.тежине).</a:t>
            </a:r>
          </a:p>
          <a:p>
            <a:pPr eaLnBrk="1" hangingPunct="1">
              <a:lnSpc>
                <a:spcPct val="130000"/>
              </a:lnSpc>
              <a:spcBef>
                <a:spcPct val="7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solidFill>
                  <a:srgbClr val="FF0000"/>
                </a:solidFill>
                <a:latin typeface="Arial" panose="020B0604020202020204" pitchFamily="34" charset="0"/>
              </a:rPr>
              <a:t>Хиперимуни гамаглобулини </a:t>
            </a:r>
            <a:r>
              <a:rPr lang="sr-Cyrl-CS" altLang="sr-Latn-RS" sz="2000">
                <a:latin typeface="Arial" panose="020B0604020202020204" pitchFamily="34" charset="0"/>
              </a:rPr>
              <a:t>се добијају из крви особа које су вакцинисане против одређене болести, па је добијени ниво специфичних антитела веома висок.</a:t>
            </a:r>
          </a:p>
        </p:txBody>
      </p:sp>
    </p:spTree>
    <p:extLst>
      <p:ext uri="{BB962C8B-B14F-4D97-AF65-F5344CB8AC3E}">
        <p14:creationId xmlns:p14="http://schemas.microsoft.com/office/powerpoint/2010/main" val="537449612"/>
      </p:ext>
    </p:extLst>
  </p:cSld>
  <p:clrMapOvr>
    <a:masterClrMapping/>
  </p:clrMapOvr>
  <p:transition spd="slow" advTm="9886">
    <p:cover/>
  </p:transition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Text Box 2"/>
          <p:cNvSpPr txBox="1">
            <a:spLocks noChangeArrowheads="1"/>
          </p:cNvSpPr>
          <p:nvPr/>
        </p:nvSpPr>
        <p:spPr bwMode="auto">
          <a:xfrm>
            <a:off x="2514600" y="1143000"/>
            <a:ext cx="7696200" cy="497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70000"/>
              </a:spcBef>
              <a:buClr>
                <a:srgbClr val="FFFF00"/>
              </a:buClr>
              <a:buSzTx/>
              <a:buFont typeface="Wingdings" panose="05000000000000000000" pitchFamily="2" charset="2"/>
              <a:buNone/>
            </a:pPr>
            <a:r>
              <a:rPr lang="sr-Cyrl-CS" altLang="sr-Latn-RS" sz="2000">
                <a:latin typeface="Arial" panose="020B0604020202020204" pitchFamily="34" charset="0"/>
              </a:rPr>
              <a:t>У употреби су:</a:t>
            </a:r>
            <a:endParaRPr lang="en-US" altLang="sr-Latn-RS" sz="2000">
              <a:latin typeface="Arial" panose="020B0604020202020204" pitchFamily="34" charset="0"/>
            </a:endParaRPr>
          </a:p>
          <a:p>
            <a:pPr eaLnBrk="1" hangingPunct="1">
              <a:lnSpc>
                <a:spcPct val="180000"/>
              </a:lnSpc>
              <a:spcBef>
                <a:spcPct val="7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solidFill>
                  <a:srgbClr val="FF0000"/>
                </a:solidFill>
                <a:latin typeface="Arial" panose="020B0604020202020204" pitchFamily="34" charset="0"/>
              </a:rPr>
              <a:t>Хиперимуни хумани антитетанусни имуноглобулин </a:t>
            </a:r>
            <a:r>
              <a:rPr lang="sr-Cyrl-CS" altLang="sr-Latn-RS" sz="2000">
                <a:latin typeface="Arial" panose="020B0604020202020204" pitchFamily="34" charset="0"/>
              </a:rPr>
              <a:t>(профилактичка доза 250 </a:t>
            </a:r>
            <a:r>
              <a:rPr lang="en-US" altLang="sr-Latn-RS" sz="2000">
                <a:latin typeface="Arial" panose="020B0604020202020204" pitchFamily="34" charset="0"/>
              </a:rPr>
              <a:t>IJ</a:t>
            </a:r>
            <a:r>
              <a:rPr lang="sr-Cyrl-CS" altLang="sr-Latn-RS" sz="2000">
                <a:latin typeface="Arial" panose="020B0604020202020204" pitchFamily="34" charset="0"/>
              </a:rPr>
              <a:t>);</a:t>
            </a:r>
          </a:p>
          <a:p>
            <a:pPr eaLnBrk="1" hangingPunct="1">
              <a:lnSpc>
                <a:spcPct val="180000"/>
              </a:lnSpc>
              <a:spcBef>
                <a:spcPct val="7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solidFill>
                  <a:srgbClr val="FF0000"/>
                </a:solidFill>
                <a:latin typeface="Arial" panose="020B0604020202020204" pitchFamily="34" charset="0"/>
              </a:rPr>
              <a:t>Хиперимуни хумани анти</a:t>
            </a:r>
            <a:r>
              <a:rPr lang="sr-Latn-CS" altLang="sr-Latn-RS" sz="2000">
                <a:solidFill>
                  <a:srgbClr val="FF0000"/>
                </a:solidFill>
                <a:latin typeface="Arial" panose="020B0604020202020204" pitchFamily="34" charset="0"/>
              </a:rPr>
              <a:t>рабични</a:t>
            </a:r>
            <a:r>
              <a:rPr lang="sr-Cyrl-CS" altLang="sr-Latn-RS" sz="2000">
                <a:solidFill>
                  <a:srgbClr val="FF0000"/>
                </a:solidFill>
                <a:latin typeface="Arial" panose="020B0604020202020204" pitchFamily="34" charset="0"/>
              </a:rPr>
              <a:t> имуноглобулин </a:t>
            </a:r>
            <a:r>
              <a:rPr lang="sr-Cyrl-CS" altLang="sr-Latn-RS" sz="2000">
                <a:latin typeface="Arial" panose="020B0604020202020204" pitchFamily="34" charset="0"/>
              </a:rPr>
              <a:t>(профилактичка доза 20 </a:t>
            </a:r>
            <a:r>
              <a:rPr lang="en-US" altLang="sr-Latn-RS" sz="2000">
                <a:latin typeface="Arial" panose="020B0604020202020204" pitchFamily="34" charset="0"/>
              </a:rPr>
              <a:t>IJ</a:t>
            </a:r>
            <a:r>
              <a:rPr lang="sr-Latn-CS" altLang="sr-Latn-RS" sz="2000">
                <a:latin typeface="Arial" panose="020B0604020202020204" pitchFamily="34" charset="0"/>
              </a:rPr>
              <a:t>/kgtt</a:t>
            </a:r>
            <a:r>
              <a:rPr lang="sr-Cyrl-CS" altLang="sr-Latn-RS" sz="2000">
                <a:latin typeface="Arial" panose="020B0604020202020204" pitchFamily="34" charset="0"/>
              </a:rPr>
              <a:t>);</a:t>
            </a:r>
          </a:p>
          <a:p>
            <a:pPr eaLnBrk="1" hangingPunct="1">
              <a:lnSpc>
                <a:spcPct val="180000"/>
              </a:lnSpc>
              <a:spcBef>
                <a:spcPct val="70000"/>
              </a:spcBef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sr-Cyrl-CS" altLang="sr-Latn-RS" sz="2000">
                <a:solidFill>
                  <a:srgbClr val="FF0000"/>
                </a:solidFill>
                <a:latin typeface="Arial" panose="020B0604020202020204" pitchFamily="34" charset="0"/>
              </a:rPr>
              <a:t>Хиперимуни хумани антихепатитис Б имуноглобулин </a:t>
            </a:r>
            <a:r>
              <a:rPr lang="sr-Cyrl-CS" altLang="sr-Latn-RS" sz="2000">
                <a:latin typeface="Arial" panose="020B0604020202020204" pitchFamily="34" charset="0"/>
              </a:rPr>
              <a:t>(профилактичка доза за новорођенчад </a:t>
            </a:r>
            <a:r>
              <a:rPr lang="en-US" altLang="sr-Latn-RS" sz="2000">
                <a:latin typeface="Arial" panose="020B0604020202020204" pitchFamily="34" charset="0"/>
              </a:rPr>
              <a:t>HbsAg</a:t>
            </a:r>
            <a:r>
              <a:rPr lang="sr-Cyrl-CS" altLang="sr-Latn-RS" sz="2000">
                <a:latin typeface="Arial" panose="020B0604020202020204" pitchFamily="34" charset="0"/>
              </a:rPr>
              <a:t> </a:t>
            </a:r>
            <a:r>
              <a:rPr lang="sr-Latn-CS" altLang="sr-Latn-RS" sz="2000">
                <a:latin typeface="Arial" panose="020B0604020202020204" pitchFamily="34" charset="0"/>
              </a:rPr>
              <a:t>позитивних мајки 250 IJ  а за одрасле 12 IJ/kg tt)</a:t>
            </a:r>
            <a:r>
              <a:rPr lang="sr-Cyrl-CS" altLang="sr-Latn-RS" sz="2000">
                <a:latin typeface="Arial" panose="020B0604020202020204" pitchFamily="34" charset="0"/>
              </a:rPr>
              <a:t>.</a:t>
            </a:r>
            <a:endParaRPr lang="en-US" altLang="sr-Latn-RS" sz="20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1228673"/>
      </p:ext>
    </p:extLst>
  </p:cSld>
  <p:clrMapOvr>
    <a:masterClrMapping/>
  </p:clrMapOvr>
  <p:transition spd="slow" advTm="10407">
    <p:cover/>
  </p:transition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Text Box 2"/>
          <p:cNvSpPr txBox="1">
            <a:spLocks noChangeArrowheads="1"/>
          </p:cNvSpPr>
          <p:nvPr/>
        </p:nvSpPr>
        <p:spPr bwMode="auto">
          <a:xfrm>
            <a:off x="2024064" y="1785939"/>
            <a:ext cx="425608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sr-Latn-RS" sz="2000">
                <a:solidFill>
                  <a:schemeClr val="accent1"/>
                </a:solidFill>
                <a:latin typeface="Arial" panose="020B0604020202020204" pitchFamily="34" charset="0"/>
              </a:rPr>
              <a:t>Мере сузбијања заразних болести</a:t>
            </a:r>
          </a:p>
        </p:txBody>
      </p:sp>
      <p:sp>
        <p:nvSpPr>
          <p:cNvPr id="103427" name="Text Box 3"/>
          <p:cNvSpPr txBox="1">
            <a:spLocks noChangeArrowheads="1"/>
          </p:cNvSpPr>
          <p:nvPr/>
        </p:nvSpPr>
        <p:spPr bwMode="auto">
          <a:xfrm>
            <a:off x="1881188" y="2357439"/>
            <a:ext cx="6705600" cy="4031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800100" indent="-34290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60000"/>
              </a:lnSpc>
              <a:spcBef>
                <a:spcPct val="0"/>
              </a:spcBef>
              <a:buClrTx/>
              <a:buSzTx/>
              <a:buFontTx/>
              <a:buAutoNum type="arabicPeriod"/>
            </a:pPr>
            <a:r>
              <a:rPr lang="en-US" altLang="sr-Latn-RS" sz="2000" b="1">
                <a:solidFill>
                  <a:srgbClr val="FF0000"/>
                </a:solidFill>
                <a:latin typeface="Arial" panose="020B0604020202020204" pitchFamily="34" charset="0"/>
              </a:rPr>
              <a:t>Мере према болеснику</a:t>
            </a:r>
            <a:endParaRPr lang="sr-Cyrl-CS" altLang="sr-Latn-RS" sz="2000" b="1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eaLnBrk="1" hangingPunct="1">
              <a:lnSpc>
                <a:spcPct val="16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sr-Latn-RS" sz="2000">
              <a:solidFill>
                <a:srgbClr val="FFFF00"/>
              </a:solidFill>
              <a:latin typeface="Arial" panose="020B0604020202020204" pitchFamily="34" charset="0"/>
            </a:endParaRPr>
          </a:p>
          <a:p>
            <a:pPr lvl="1" eaLnBrk="1" hangingPunct="1">
              <a:lnSpc>
                <a:spcPct val="16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sr-Latn-RS" sz="2000">
                <a:latin typeface="Arial" panose="020B0604020202020204" pitchFamily="34" charset="0"/>
              </a:rPr>
              <a:t>а. дијагноза болести</a:t>
            </a:r>
            <a:r>
              <a:rPr lang="sr-Cyrl-CS" altLang="sr-Latn-RS" sz="2000">
                <a:latin typeface="Arial" panose="020B0604020202020204" pitchFamily="34" charset="0"/>
              </a:rPr>
              <a:t>,</a:t>
            </a:r>
            <a:endParaRPr lang="en-US" altLang="sr-Latn-RS" sz="2000">
              <a:latin typeface="Arial" panose="020B0604020202020204" pitchFamily="34" charset="0"/>
            </a:endParaRPr>
          </a:p>
          <a:p>
            <a:pPr lvl="1" eaLnBrk="1" hangingPunct="1">
              <a:lnSpc>
                <a:spcPct val="16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sr-Latn-RS" sz="2000">
                <a:latin typeface="Arial" panose="020B0604020202020204" pitchFamily="34" charset="0"/>
              </a:rPr>
              <a:t>б. пријављивање болести и смрти</a:t>
            </a:r>
            <a:r>
              <a:rPr lang="sr-Cyrl-CS" altLang="sr-Latn-RS" sz="2000">
                <a:latin typeface="Arial" panose="020B0604020202020204" pitchFamily="34" charset="0"/>
              </a:rPr>
              <a:t>,</a:t>
            </a:r>
            <a:endParaRPr lang="en-US" altLang="sr-Latn-RS" sz="2000">
              <a:latin typeface="Arial" panose="020B0604020202020204" pitchFamily="34" charset="0"/>
            </a:endParaRPr>
          </a:p>
          <a:p>
            <a:pPr lvl="1" eaLnBrk="1" hangingPunct="1">
              <a:lnSpc>
                <a:spcPct val="16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sr-Latn-RS" sz="2000">
                <a:latin typeface="Arial" panose="020B0604020202020204" pitchFamily="34" charset="0"/>
              </a:rPr>
              <a:t>в. изолација и превоз болесника</a:t>
            </a:r>
            <a:r>
              <a:rPr lang="sr-Cyrl-CS" altLang="sr-Latn-RS" sz="2000">
                <a:latin typeface="Arial" panose="020B0604020202020204" pitchFamily="34" charset="0"/>
              </a:rPr>
              <a:t>,</a:t>
            </a:r>
            <a:endParaRPr lang="en-US" altLang="sr-Latn-RS" sz="2000">
              <a:latin typeface="Arial" panose="020B0604020202020204" pitchFamily="34" charset="0"/>
            </a:endParaRPr>
          </a:p>
          <a:p>
            <a:pPr lvl="1" eaLnBrk="1" hangingPunct="1">
              <a:lnSpc>
                <a:spcPct val="16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sr-Latn-RS" sz="2000">
                <a:latin typeface="Arial" panose="020B0604020202020204" pitchFamily="34" charset="0"/>
              </a:rPr>
              <a:t>г. лечење болесника</a:t>
            </a:r>
            <a:r>
              <a:rPr lang="sr-Cyrl-CS" altLang="sr-Latn-RS" sz="2000">
                <a:latin typeface="Arial" panose="020B0604020202020204" pitchFamily="34" charset="0"/>
              </a:rPr>
              <a:t>,</a:t>
            </a:r>
            <a:endParaRPr lang="en-US" altLang="sr-Latn-RS" sz="2000">
              <a:latin typeface="Arial" panose="020B0604020202020204" pitchFamily="34" charset="0"/>
            </a:endParaRPr>
          </a:p>
          <a:p>
            <a:pPr lvl="1" eaLnBrk="1" hangingPunct="1">
              <a:lnSpc>
                <a:spcPct val="16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sr-Latn-RS" sz="2000">
                <a:latin typeface="Arial" panose="020B0604020202020204" pitchFamily="34" charset="0"/>
              </a:rPr>
              <a:t>д. дезинфекција, дезинсекција и дератизација</a:t>
            </a:r>
            <a:r>
              <a:rPr lang="sr-Cyrl-CS" altLang="sr-Latn-RS" sz="2000">
                <a:latin typeface="Arial" panose="020B0604020202020204" pitchFamily="34" charset="0"/>
              </a:rPr>
              <a:t>,</a:t>
            </a:r>
            <a:endParaRPr lang="en-US" altLang="sr-Latn-RS" sz="2000">
              <a:latin typeface="Arial" panose="020B0604020202020204" pitchFamily="34" charset="0"/>
            </a:endParaRPr>
          </a:p>
          <a:p>
            <a:pPr lvl="1" eaLnBrk="1" hangingPunct="1">
              <a:lnSpc>
                <a:spcPct val="16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sr-Latn-RS" sz="2000">
                <a:latin typeface="Arial" panose="020B0604020202020204" pitchFamily="34" charset="0"/>
              </a:rPr>
              <a:t>ђ. контрола клицоноштва</a:t>
            </a:r>
            <a:r>
              <a:rPr lang="sr-Cyrl-CS" altLang="sr-Latn-RS" sz="2000">
                <a:latin typeface="Arial" panose="020B0604020202020204" pitchFamily="34" charset="0"/>
              </a:rPr>
              <a:t>.</a:t>
            </a:r>
            <a:endParaRPr lang="en-US" altLang="sr-Latn-RS" sz="20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3735517"/>
      </p:ext>
    </p:extLst>
  </p:cSld>
  <p:clrMapOvr>
    <a:masterClrMapping/>
  </p:clrMapOvr>
  <p:transition spd="slow" advTm="10795">
    <p:cover/>
  </p:transition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Text Box 2"/>
          <p:cNvSpPr txBox="1">
            <a:spLocks noChangeArrowheads="1"/>
          </p:cNvSpPr>
          <p:nvPr/>
        </p:nvSpPr>
        <p:spPr bwMode="auto">
          <a:xfrm>
            <a:off x="1952625" y="1258889"/>
            <a:ext cx="7696200" cy="5663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lnSpc>
                <a:spcPct val="110000"/>
              </a:lnSpc>
              <a:buClr>
                <a:srgbClr val="FFFF00"/>
              </a:buClr>
              <a:buSzTx/>
              <a:buFont typeface="Wingdings" panose="05000000000000000000" pitchFamily="2" charset="2"/>
              <a:buNone/>
            </a:pPr>
            <a:r>
              <a:rPr lang="en-US" altLang="sr-Latn-RS" sz="2000">
                <a:solidFill>
                  <a:srgbClr val="FF0000"/>
                </a:solidFill>
                <a:latin typeface="Arial" panose="020B0604020202020204" pitchFamily="34" charset="0"/>
              </a:rPr>
              <a:t>Дијагноза болести</a:t>
            </a:r>
            <a:endParaRPr lang="sr-Cyrl-CS" altLang="sr-Latn-RS" sz="200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eaLnBrk="1" hangingPunct="1">
              <a:lnSpc>
                <a:spcPct val="110000"/>
              </a:lnSpc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endParaRPr lang="en-US" altLang="sr-Latn-RS" sz="2000">
              <a:solidFill>
                <a:srgbClr val="FFFF00"/>
              </a:solidFill>
              <a:latin typeface="Arial" panose="020B0604020202020204" pitchFamily="34" charset="0"/>
            </a:endParaRPr>
          </a:p>
          <a:p>
            <a:pPr eaLnBrk="1" hangingPunct="1">
              <a:lnSpc>
                <a:spcPct val="110000"/>
              </a:lnSpc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треба да буде постављена брзо и тачно</a:t>
            </a:r>
            <a:r>
              <a:rPr lang="sr-Cyrl-CS" altLang="sr-Latn-RS" sz="2000">
                <a:latin typeface="Arial" panose="020B0604020202020204" pitchFamily="34" charset="0"/>
              </a:rPr>
              <a:t>,</a:t>
            </a:r>
            <a:endParaRPr lang="en-US" altLang="sr-Latn-RS" sz="2000">
              <a:latin typeface="Arial" panose="020B0604020202020204" pitchFamily="34" charset="0"/>
            </a:endParaRPr>
          </a:p>
          <a:p>
            <a:pPr eaLnBrk="1" hangingPunct="1">
              <a:lnSpc>
                <a:spcPct val="110000"/>
              </a:lnSpc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користи се тријас: клиничка слика, лабораторисјке анализе и епидемиолошки подаци.</a:t>
            </a:r>
            <a:endParaRPr lang="sr-Cyrl-CS" altLang="sr-Latn-RS" sz="2000">
              <a:latin typeface="Arial" panose="020B0604020202020204" pitchFamily="34" charset="0"/>
            </a:endParaRPr>
          </a:p>
          <a:p>
            <a:pPr eaLnBrk="1" hangingPunct="1">
              <a:lnSpc>
                <a:spcPct val="110000"/>
              </a:lnSpc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endParaRPr lang="en-US" altLang="sr-Latn-RS" sz="2000">
              <a:latin typeface="Arial" panose="020B0604020202020204" pitchFamily="34" charset="0"/>
            </a:endParaRPr>
          </a:p>
          <a:p>
            <a:pPr eaLnBrk="1" hangingPunct="1">
              <a:lnSpc>
                <a:spcPct val="110000"/>
              </a:lnSpc>
              <a:buClr>
                <a:srgbClr val="FFFF00"/>
              </a:buClr>
              <a:buSzTx/>
              <a:buFont typeface="Wingdings" panose="05000000000000000000" pitchFamily="2" charset="2"/>
              <a:buNone/>
            </a:pPr>
            <a:r>
              <a:rPr lang="en-US" altLang="sr-Latn-RS" sz="2000">
                <a:solidFill>
                  <a:srgbClr val="FF0000"/>
                </a:solidFill>
                <a:latin typeface="Arial" panose="020B0604020202020204" pitchFamily="34" charset="0"/>
              </a:rPr>
              <a:t>Пријављивање болести и смрти</a:t>
            </a:r>
            <a:endParaRPr lang="sr-Cyrl-CS" altLang="sr-Latn-RS" sz="200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eaLnBrk="1" hangingPunct="1">
              <a:lnSpc>
                <a:spcPct val="110000"/>
              </a:lnSpc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endParaRPr lang="sr-Cyrl-CS" altLang="sr-Latn-RS" sz="2000">
              <a:solidFill>
                <a:srgbClr val="FFFF00"/>
              </a:solidFill>
              <a:latin typeface="Arial" panose="020B0604020202020204" pitchFamily="34" charset="0"/>
            </a:endParaRPr>
          </a:p>
          <a:p>
            <a:pPr eaLnBrk="1" hangingPunct="1">
              <a:lnSpc>
                <a:spcPct val="110000"/>
              </a:lnSpc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обавезном пријављивању подлеже свака болест или смрт од заразних болести које су одређене Законом о заштити становништва од заразних болести (67 болести подлежу обавезној пријави)</a:t>
            </a:r>
            <a:r>
              <a:rPr lang="sr-Cyrl-CS" altLang="sr-Latn-RS" sz="2000">
                <a:latin typeface="Arial" panose="020B0604020202020204" pitchFamily="34" charset="0"/>
              </a:rPr>
              <a:t>,</a:t>
            </a:r>
            <a:endParaRPr lang="en-US" altLang="sr-Latn-RS" sz="2000">
              <a:latin typeface="Arial" panose="020B0604020202020204" pitchFamily="34" charset="0"/>
            </a:endParaRPr>
          </a:p>
          <a:p>
            <a:pPr eaLnBrk="1" hangingPunct="1">
              <a:lnSpc>
                <a:spcPct val="110000"/>
              </a:lnSpc>
              <a:buClr>
                <a:srgbClr val="FFFF00"/>
              </a:buClr>
              <a:buSzTx/>
              <a:buFont typeface="Wingdings" panose="05000000000000000000" pitchFamily="2" charset="2"/>
              <a:buChar char="Ø"/>
            </a:pPr>
            <a:r>
              <a:rPr lang="en-US" altLang="sr-Latn-RS" sz="2000">
                <a:latin typeface="Arial" panose="020B0604020202020204" pitchFamily="34" charset="0"/>
              </a:rPr>
              <a:t>обавезној пријави подлежу и болести које изазивају сумњу на колеру, кугу, жуту грозницу, вирусне хеморагијске грознице, полиомијелитис и дифтерију.</a:t>
            </a:r>
          </a:p>
        </p:txBody>
      </p:sp>
    </p:spTree>
    <p:extLst>
      <p:ext uri="{BB962C8B-B14F-4D97-AF65-F5344CB8AC3E}">
        <p14:creationId xmlns:p14="http://schemas.microsoft.com/office/powerpoint/2010/main" val="686984255"/>
      </p:ext>
    </p:extLst>
  </p:cSld>
  <p:clrMapOvr>
    <a:masterClrMapping/>
  </p:clrMapOvr>
  <p:transition spd="slow" advTm="27612">
    <p:cover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ski">
  <a:themeElements>
    <a:clrScheme name="Organski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ski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ski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Office 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60</TotalTime>
  <Words>5133</Words>
  <Application>Microsoft Office PowerPoint</Application>
  <PresentationFormat>Widescreen</PresentationFormat>
  <Paragraphs>738</Paragraphs>
  <Slides>110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110</vt:i4>
      </vt:variant>
    </vt:vector>
  </HeadingPairs>
  <TitlesOfParts>
    <vt:vector size="116" baseType="lpstr">
      <vt:lpstr>Arial</vt:lpstr>
      <vt:lpstr>Calibri</vt:lpstr>
      <vt:lpstr>Garamond</vt:lpstr>
      <vt:lpstr>Times New Roman</vt:lpstr>
      <vt:lpstr>Wingdings</vt:lpstr>
      <vt:lpstr>Organski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prezentacija</dc:title>
  <dc:creator>Milan</dc:creator>
  <cp:lastModifiedBy>DJORDJE</cp:lastModifiedBy>
  <cp:revision>3</cp:revision>
  <dcterms:created xsi:type="dcterms:W3CDTF">2021-01-26T17:38:53Z</dcterms:created>
  <dcterms:modified xsi:type="dcterms:W3CDTF">2021-01-31T23:44:20Z</dcterms:modified>
</cp:coreProperties>
</file>